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71" r:id="rId27"/>
    <p:sldId id="269" r:id="rId28"/>
    <p:sldId id="270" r:id="rId29"/>
    <p:sldId id="273" r:id="rId30"/>
    <p:sldId id="274" r:id="rId31"/>
    <p:sldId id="275" r:id="rId32"/>
    <p:sldId id="268" r:id="rId3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2" clrIdx="0"/>
  <p:cmAuthor id="1" name="Sergey" initials="S" lastIdx="4" clrIdx="1">
    <p:extLst>
      <p:ext uri="{19B8F6BF-5375-455C-9EA6-DF929625EA0E}">
        <p15:presenceInfo xmlns:p15="http://schemas.microsoft.com/office/powerpoint/2012/main" userId="Serg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155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875E9-76FE-452C-999D-63B2AF723F25}" type="datetimeFigureOut">
              <a:rPr lang="ru-RU" smtClean="0"/>
              <a:pPr/>
              <a:t>13.11.2021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8348F-25EB-4495-8D45-9F0DA2EEDD2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989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07A0B-36F1-45AF-AB87-6167AE4BCA36}" type="datetimeFigureOut">
              <a:rPr lang="ru-RU" smtClean="0"/>
              <a:pPr/>
              <a:t>13.11.2021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C2BC5-EB20-4314-9552-4B0B4F3C180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049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512" y="2276872"/>
            <a:ext cx="8640960" cy="1224136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411760" y="3645024"/>
            <a:ext cx="6400800" cy="2880320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Line 47"/>
          <p:cNvSpPr>
            <a:spLocks noChangeShapeType="1"/>
          </p:cNvSpPr>
          <p:nvPr userDrawn="1"/>
        </p:nvSpPr>
        <p:spPr bwMode="auto">
          <a:xfrm>
            <a:off x="155575" y="1233488"/>
            <a:ext cx="8809038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cs typeface="+mn-cs"/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8829675" y="915988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cs typeface="+mn-cs"/>
            </a:endParaRPr>
          </a:p>
        </p:txBody>
      </p:sp>
      <p:sp>
        <p:nvSpPr>
          <p:cNvPr id="9" name="Line 40"/>
          <p:cNvSpPr>
            <a:spLocks noChangeShapeType="1"/>
          </p:cNvSpPr>
          <p:nvPr userDrawn="1"/>
        </p:nvSpPr>
        <p:spPr bwMode="auto">
          <a:xfrm>
            <a:off x="7421563" y="3205163"/>
            <a:ext cx="154305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cs typeface="+mn-cs"/>
            </a:endParaRPr>
          </a:p>
        </p:txBody>
      </p:sp>
      <p:grpSp>
        <p:nvGrpSpPr>
          <p:cNvPr id="10" name="Group 43"/>
          <p:cNvGrpSpPr>
            <a:grpSpLocks/>
          </p:cNvGrpSpPr>
          <p:nvPr userDrawn="1"/>
        </p:nvGrpSpPr>
        <p:grpSpPr bwMode="auto">
          <a:xfrm>
            <a:off x="5087501" y="126202"/>
            <a:ext cx="936750" cy="1035278"/>
            <a:chOff x="3200" y="3458"/>
            <a:chExt cx="400" cy="442"/>
          </a:xfrm>
        </p:grpSpPr>
        <p:sp>
          <p:nvSpPr>
            <p:cNvPr id="11" name="Freeform 44"/>
            <p:cNvSpPr>
              <a:spLocks/>
            </p:cNvSpPr>
            <p:nvPr/>
          </p:nvSpPr>
          <p:spPr bwMode="ltGray">
            <a:xfrm>
              <a:off x="3200" y="3458"/>
              <a:ext cx="400" cy="362"/>
            </a:xfrm>
            <a:custGeom>
              <a:avLst/>
              <a:gdLst/>
              <a:ahLst/>
              <a:cxnLst>
                <a:cxn ang="0">
                  <a:pos x="0" y="907"/>
                </a:cxn>
                <a:cxn ang="0">
                  <a:pos x="999" y="0"/>
                </a:cxn>
                <a:cxn ang="0">
                  <a:pos x="274" y="907"/>
                </a:cxn>
                <a:cxn ang="0">
                  <a:pos x="0" y="907"/>
                </a:cxn>
              </a:cxnLst>
              <a:rect l="0" t="0" r="r" b="b"/>
              <a:pathLst>
                <a:path w="999" h="907">
                  <a:moveTo>
                    <a:pt x="0" y="907"/>
                  </a:moveTo>
                  <a:lnTo>
                    <a:pt x="999" y="0"/>
                  </a:lnTo>
                  <a:lnTo>
                    <a:pt x="274" y="907"/>
                  </a:lnTo>
                  <a:lnTo>
                    <a:pt x="0" y="907"/>
                  </a:lnTo>
                  <a:close/>
                </a:path>
              </a:pathLst>
            </a:custGeom>
            <a:solidFill>
              <a:srgbClr val="0000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 dirty="0">
                <a:cs typeface="+mn-cs"/>
              </a:endParaRPr>
            </a:p>
          </p:txBody>
        </p:sp>
        <p:sp>
          <p:nvSpPr>
            <p:cNvPr id="12" name="Freeform 45"/>
            <p:cNvSpPr>
              <a:spLocks/>
            </p:cNvSpPr>
            <p:nvPr/>
          </p:nvSpPr>
          <p:spPr bwMode="ltGray">
            <a:xfrm>
              <a:off x="3229" y="3480"/>
              <a:ext cx="235" cy="282"/>
            </a:xfrm>
            <a:custGeom>
              <a:avLst/>
              <a:gdLst/>
              <a:ahLst/>
              <a:cxnLst>
                <a:cxn ang="0">
                  <a:pos x="43" y="706"/>
                </a:cxn>
                <a:cxn ang="0">
                  <a:pos x="36" y="694"/>
                </a:cxn>
                <a:cxn ang="0">
                  <a:pos x="31" y="684"/>
                </a:cxn>
                <a:cxn ang="0">
                  <a:pos x="29" y="672"/>
                </a:cxn>
                <a:cxn ang="0">
                  <a:pos x="22" y="665"/>
                </a:cxn>
                <a:cxn ang="0">
                  <a:pos x="19" y="653"/>
                </a:cxn>
                <a:cxn ang="0">
                  <a:pos x="17" y="641"/>
                </a:cxn>
                <a:cxn ang="0">
                  <a:pos x="14" y="629"/>
                </a:cxn>
                <a:cxn ang="0">
                  <a:pos x="10" y="620"/>
                </a:cxn>
                <a:cxn ang="0">
                  <a:pos x="7" y="608"/>
                </a:cxn>
                <a:cxn ang="0">
                  <a:pos x="5" y="596"/>
                </a:cxn>
                <a:cxn ang="0">
                  <a:pos x="5" y="584"/>
                </a:cxn>
                <a:cxn ang="0">
                  <a:pos x="2" y="572"/>
                </a:cxn>
                <a:cxn ang="0">
                  <a:pos x="2" y="560"/>
                </a:cxn>
                <a:cxn ang="0">
                  <a:pos x="0" y="550"/>
                </a:cxn>
                <a:cxn ang="0">
                  <a:pos x="0" y="538"/>
                </a:cxn>
                <a:cxn ang="0">
                  <a:pos x="0" y="526"/>
                </a:cxn>
                <a:cxn ang="0">
                  <a:pos x="2" y="485"/>
                </a:cxn>
                <a:cxn ang="0">
                  <a:pos x="7" y="444"/>
                </a:cxn>
                <a:cxn ang="0">
                  <a:pos x="17" y="408"/>
                </a:cxn>
                <a:cxn ang="0">
                  <a:pos x="29" y="370"/>
                </a:cxn>
                <a:cxn ang="0">
                  <a:pos x="46" y="336"/>
                </a:cxn>
                <a:cxn ang="0">
                  <a:pos x="65" y="300"/>
                </a:cxn>
                <a:cxn ang="0">
                  <a:pos x="86" y="269"/>
                </a:cxn>
                <a:cxn ang="0">
                  <a:pos x="110" y="240"/>
                </a:cxn>
                <a:cxn ang="0">
                  <a:pos x="139" y="214"/>
                </a:cxn>
                <a:cxn ang="0">
                  <a:pos x="170" y="190"/>
                </a:cxn>
                <a:cxn ang="0">
                  <a:pos x="202" y="171"/>
                </a:cxn>
                <a:cxn ang="0">
                  <a:pos x="235" y="154"/>
                </a:cxn>
                <a:cxn ang="0">
                  <a:pos x="274" y="139"/>
                </a:cxn>
                <a:cxn ang="0">
                  <a:pos x="312" y="130"/>
                </a:cxn>
                <a:cxn ang="0">
                  <a:pos x="348" y="125"/>
                </a:cxn>
                <a:cxn ang="0">
                  <a:pos x="391" y="120"/>
                </a:cxn>
                <a:cxn ang="0">
                  <a:pos x="586" y="192"/>
                </a:cxn>
                <a:cxn ang="0">
                  <a:pos x="391" y="264"/>
                </a:cxn>
                <a:cxn ang="0">
                  <a:pos x="365" y="269"/>
                </a:cxn>
                <a:cxn ang="0">
                  <a:pos x="338" y="271"/>
                </a:cxn>
                <a:cxn ang="0">
                  <a:pos x="314" y="276"/>
                </a:cxn>
                <a:cxn ang="0">
                  <a:pos x="293" y="286"/>
                </a:cxn>
                <a:cxn ang="0">
                  <a:pos x="271" y="298"/>
                </a:cxn>
                <a:cxn ang="0">
                  <a:pos x="250" y="312"/>
                </a:cxn>
                <a:cxn ang="0">
                  <a:pos x="230" y="327"/>
                </a:cxn>
                <a:cxn ang="0">
                  <a:pos x="211" y="343"/>
                </a:cxn>
                <a:cxn ang="0">
                  <a:pos x="199" y="360"/>
                </a:cxn>
                <a:cxn ang="0">
                  <a:pos x="185" y="382"/>
                </a:cxn>
                <a:cxn ang="0">
                  <a:pos x="173" y="401"/>
                </a:cxn>
                <a:cxn ang="0">
                  <a:pos x="163" y="425"/>
                </a:cxn>
                <a:cxn ang="0">
                  <a:pos x="156" y="447"/>
                </a:cxn>
                <a:cxn ang="0">
                  <a:pos x="149" y="473"/>
                </a:cxn>
                <a:cxn ang="0">
                  <a:pos x="146" y="500"/>
                </a:cxn>
                <a:cxn ang="0">
                  <a:pos x="144" y="526"/>
                </a:cxn>
                <a:cxn ang="0">
                  <a:pos x="144" y="536"/>
                </a:cxn>
                <a:cxn ang="0">
                  <a:pos x="146" y="548"/>
                </a:cxn>
                <a:cxn ang="0">
                  <a:pos x="146" y="555"/>
                </a:cxn>
                <a:cxn ang="0">
                  <a:pos x="146" y="564"/>
                </a:cxn>
                <a:cxn ang="0">
                  <a:pos x="149" y="576"/>
                </a:cxn>
                <a:cxn ang="0">
                  <a:pos x="149" y="584"/>
                </a:cxn>
                <a:cxn ang="0">
                  <a:pos x="151" y="593"/>
                </a:cxn>
                <a:cxn ang="0">
                  <a:pos x="156" y="600"/>
                </a:cxn>
              </a:cxnLst>
              <a:rect l="0" t="0" r="r" b="b"/>
              <a:pathLst>
                <a:path w="586" h="706">
                  <a:moveTo>
                    <a:pt x="156" y="600"/>
                  </a:moveTo>
                  <a:lnTo>
                    <a:pt x="43" y="706"/>
                  </a:lnTo>
                  <a:lnTo>
                    <a:pt x="38" y="699"/>
                  </a:lnTo>
                  <a:lnTo>
                    <a:pt x="36" y="694"/>
                  </a:lnTo>
                  <a:lnTo>
                    <a:pt x="34" y="692"/>
                  </a:lnTo>
                  <a:lnTo>
                    <a:pt x="31" y="684"/>
                  </a:lnTo>
                  <a:lnTo>
                    <a:pt x="31" y="680"/>
                  </a:lnTo>
                  <a:lnTo>
                    <a:pt x="29" y="672"/>
                  </a:lnTo>
                  <a:lnTo>
                    <a:pt x="26" y="668"/>
                  </a:lnTo>
                  <a:lnTo>
                    <a:pt x="22" y="665"/>
                  </a:lnTo>
                  <a:lnTo>
                    <a:pt x="22" y="658"/>
                  </a:lnTo>
                  <a:lnTo>
                    <a:pt x="19" y="653"/>
                  </a:lnTo>
                  <a:lnTo>
                    <a:pt x="19" y="648"/>
                  </a:lnTo>
                  <a:lnTo>
                    <a:pt x="17" y="641"/>
                  </a:lnTo>
                  <a:lnTo>
                    <a:pt x="14" y="636"/>
                  </a:lnTo>
                  <a:lnTo>
                    <a:pt x="14" y="629"/>
                  </a:lnTo>
                  <a:lnTo>
                    <a:pt x="10" y="624"/>
                  </a:lnTo>
                  <a:lnTo>
                    <a:pt x="10" y="620"/>
                  </a:lnTo>
                  <a:lnTo>
                    <a:pt x="7" y="612"/>
                  </a:lnTo>
                  <a:lnTo>
                    <a:pt x="7" y="608"/>
                  </a:lnTo>
                  <a:lnTo>
                    <a:pt x="7" y="600"/>
                  </a:lnTo>
                  <a:lnTo>
                    <a:pt x="5" y="596"/>
                  </a:lnTo>
                  <a:lnTo>
                    <a:pt x="5" y="593"/>
                  </a:lnTo>
                  <a:lnTo>
                    <a:pt x="5" y="584"/>
                  </a:lnTo>
                  <a:lnTo>
                    <a:pt x="2" y="581"/>
                  </a:lnTo>
                  <a:lnTo>
                    <a:pt x="2" y="572"/>
                  </a:lnTo>
                  <a:lnTo>
                    <a:pt x="2" y="569"/>
                  </a:lnTo>
                  <a:lnTo>
                    <a:pt x="2" y="560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3"/>
                  </a:lnTo>
                  <a:lnTo>
                    <a:pt x="0" y="538"/>
                  </a:lnTo>
                  <a:lnTo>
                    <a:pt x="0" y="531"/>
                  </a:lnTo>
                  <a:lnTo>
                    <a:pt x="0" y="526"/>
                  </a:lnTo>
                  <a:lnTo>
                    <a:pt x="0" y="504"/>
                  </a:lnTo>
                  <a:lnTo>
                    <a:pt x="2" y="485"/>
                  </a:lnTo>
                  <a:lnTo>
                    <a:pt x="5" y="466"/>
                  </a:lnTo>
                  <a:lnTo>
                    <a:pt x="7" y="444"/>
                  </a:lnTo>
                  <a:lnTo>
                    <a:pt x="10" y="425"/>
                  </a:lnTo>
                  <a:lnTo>
                    <a:pt x="17" y="408"/>
                  </a:lnTo>
                  <a:lnTo>
                    <a:pt x="22" y="387"/>
                  </a:lnTo>
                  <a:lnTo>
                    <a:pt x="29" y="370"/>
                  </a:lnTo>
                  <a:lnTo>
                    <a:pt x="36" y="348"/>
                  </a:lnTo>
                  <a:lnTo>
                    <a:pt x="46" y="336"/>
                  </a:lnTo>
                  <a:lnTo>
                    <a:pt x="55" y="317"/>
                  </a:lnTo>
                  <a:lnTo>
                    <a:pt x="65" y="300"/>
                  </a:lnTo>
                  <a:lnTo>
                    <a:pt x="74" y="283"/>
                  </a:lnTo>
                  <a:lnTo>
                    <a:pt x="86" y="269"/>
                  </a:lnTo>
                  <a:lnTo>
                    <a:pt x="101" y="255"/>
                  </a:lnTo>
                  <a:lnTo>
                    <a:pt x="110" y="240"/>
                  </a:lnTo>
                  <a:lnTo>
                    <a:pt x="127" y="228"/>
                  </a:lnTo>
                  <a:lnTo>
                    <a:pt x="139" y="214"/>
                  </a:lnTo>
                  <a:lnTo>
                    <a:pt x="156" y="202"/>
                  </a:lnTo>
                  <a:lnTo>
                    <a:pt x="170" y="190"/>
                  </a:lnTo>
                  <a:lnTo>
                    <a:pt x="185" y="180"/>
                  </a:lnTo>
                  <a:lnTo>
                    <a:pt x="202" y="171"/>
                  </a:lnTo>
                  <a:lnTo>
                    <a:pt x="218" y="161"/>
                  </a:lnTo>
                  <a:lnTo>
                    <a:pt x="235" y="154"/>
                  </a:lnTo>
                  <a:lnTo>
                    <a:pt x="254" y="147"/>
                  </a:lnTo>
                  <a:lnTo>
                    <a:pt x="274" y="139"/>
                  </a:lnTo>
                  <a:lnTo>
                    <a:pt x="290" y="135"/>
                  </a:lnTo>
                  <a:lnTo>
                    <a:pt x="312" y="130"/>
                  </a:lnTo>
                  <a:lnTo>
                    <a:pt x="329" y="127"/>
                  </a:lnTo>
                  <a:lnTo>
                    <a:pt x="348" y="125"/>
                  </a:lnTo>
                  <a:lnTo>
                    <a:pt x="367" y="120"/>
                  </a:lnTo>
                  <a:lnTo>
                    <a:pt x="391" y="120"/>
                  </a:lnTo>
                  <a:lnTo>
                    <a:pt x="391" y="0"/>
                  </a:lnTo>
                  <a:lnTo>
                    <a:pt x="586" y="192"/>
                  </a:lnTo>
                  <a:lnTo>
                    <a:pt x="391" y="387"/>
                  </a:lnTo>
                  <a:lnTo>
                    <a:pt x="391" y="264"/>
                  </a:lnTo>
                  <a:lnTo>
                    <a:pt x="377" y="269"/>
                  </a:lnTo>
                  <a:lnTo>
                    <a:pt x="365" y="269"/>
                  </a:lnTo>
                  <a:lnTo>
                    <a:pt x="350" y="269"/>
                  </a:lnTo>
                  <a:lnTo>
                    <a:pt x="338" y="271"/>
                  </a:lnTo>
                  <a:lnTo>
                    <a:pt x="329" y="274"/>
                  </a:lnTo>
                  <a:lnTo>
                    <a:pt x="314" y="276"/>
                  </a:lnTo>
                  <a:lnTo>
                    <a:pt x="302" y="283"/>
                  </a:lnTo>
                  <a:lnTo>
                    <a:pt x="293" y="286"/>
                  </a:lnTo>
                  <a:lnTo>
                    <a:pt x="283" y="291"/>
                  </a:lnTo>
                  <a:lnTo>
                    <a:pt x="271" y="298"/>
                  </a:lnTo>
                  <a:lnTo>
                    <a:pt x="259" y="303"/>
                  </a:lnTo>
                  <a:lnTo>
                    <a:pt x="250" y="312"/>
                  </a:lnTo>
                  <a:lnTo>
                    <a:pt x="242" y="317"/>
                  </a:lnTo>
                  <a:lnTo>
                    <a:pt x="230" y="327"/>
                  </a:lnTo>
                  <a:lnTo>
                    <a:pt x="221" y="336"/>
                  </a:lnTo>
                  <a:lnTo>
                    <a:pt x="211" y="343"/>
                  </a:lnTo>
                  <a:lnTo>
                    <a:pt x="206" y="353"/>
                  </a:lnTo>
                  <a:lnTo>
                    <a:pt x="199" y="360"/>
                  </a:lnTo>
                  <a:lnTo>
                    <a:pt x="192" y="372"/>
                  </a:lnTo>
                  <a:lnTo>
                    <a:pt x="185" y="382"/>
                  </a:lnTo>
                  <a:lnTo>
                    <a:pt x="178" y="394"/>
                  </a:lnTo>
                  <a:lnTo>
                    <a:pt x="173" y="401"/>
                  </a:lnTo>
                  <a:lnTo>
                    <a:pt x="166" y="413"/>
                  </a:lnTo>
                  <a:lnTo>
                    <a:pt x="163" y="425"/>
                  </a:lnTo>
                  <a:lnTo>
                    <a:pt x="158" y="437"/>
                  </a:lnTo>
                  <a:lnTo>
                    <a:pt x="156" y="447"/>
                  </a:lnTo>
                  <a:lnTo>
                    <a:pt x="151" y="463"/>
                  </a:lnTo>
                  <a:lnTo>
                    <a:pt x="149" y="473"/>
                  </a:lnTo>
                  <a:lnTo>
                    <a:pt x="146" y="485"/>
                  </a:lnTo>
                  <a:lnTo>
                    <a:pt x="146" y="500"/>
                  </a:lnTo>
                  <a:lnTo>
                    <a:pt x="144" y="514"/>
                  </a:lnTo>
                  <a:lnTo>
                    <a:pt x="144" y="526"/>
                  </a:lnTo>
                  <a:lnTo>
                    <a:pt x="144" y="531"/>
                  </a:lnTo>
                  <a:lnTo>
                    <a:pt x="144" y="536"/>
                  </a:lnTo>
                  <a:lnTo>
                    <a:pt x="144" y="540"/>
                  </a:lnTo>
                  <a:lnTo>
                    <a:pt x="146" y="548"/>
                  </a:lnTo>
                  <a:lnTo>
                    <a:pt x="146" y="550"/>
                  </a:lnTo>
                  <a:lnTo>
                    <a:pt x="146" y="555"/>
                  </a:lnTo>
                  <a:lnTo>
                    <a:pt x="146" y="560"/>
                  </a:lnTo>
                  <a:lnTo>
                    <a:pt x="146" y="564"/>
                  </a:lnTo>
                  <a:lnTo>
                    <a:pt x="149" y="569"/>
                  </a:lnTo>
                  <a:lnTo>
                    <a:pt x="149" y="576"/>
                  </a:lnTo>
                  <a:lnTo>
                    <a:pt x="149" y="576"/>
                  </a:lnTo>
                  <a:lnTo>
                    <a:pt x="149" y="584"/>
                  </a:lnTo>
                  <a:lnTo>
                    <a:pt x="151" y="586"/>
                  </a:lnTo>
                  <a:lnTo>
                    <a:pt x="151" y="593"/>
                  </a:lnTo>
                  <a:lnTo>
                    <a:pt x="156" y="596"/>
                  </a:lnTo>
                  <a:lnTo>
                    <a:pt x="156" y="600"/>
                  </a:lnTo>
                  <a:close/>
                </a:path>
              </a:pathLst>
            </a:custGeom>
            <a:solidFill>
              <a:srgbClr val="0000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13" name="Freeform 46"/>
            <p:cNvSpPr>
              <a:spLocks/>
            </p:cNvSpPr>
            <p:nvPr/>
          </p:nvSpPr>
          <p:spPr bwMode="ltGray">
            <a:xfrm>
              <a:off x="3324" y="3583"/>
              <a:ext cx="234" cy="317"/>
            </a:xfrm>
            <a:custGeom>
              <a:avLst/>
              <a:gdLst/>
              <a:ahLst/>
              <a:cxnLst>
                <a:cxn ang="0">
                  <a:pos x="492" y="10"/>
                </a:cxn>
                <a:cxn ang="0">
                  <a:pos x="509" y="29"/>
                </a:cxn>
                <a:cxn ang="0">
                  <a:pos x="523" y="53"/>
                </a:cxn>
                <a:cxn ang="0">
                  <a:pos x="537" y="77"/>
                </a:cxn>
                <a:cxn ang="0">
                  <a:pos x="549" y="99"/>
                </a:cxn>
                <a:cxn ang="0">
                  <a:pos x="561" y="125"/>
                </a:cxn>
                <a:cxn ang="0">
                  <a:pos x="569" y="152"/>
                </a:cxn>
                <a:cxn ang="0">
                  <a:pos x="576" y="178"/>
                </a:cxn>
                <a:cxn ang="0">
                  <a:pos x="581" y="204"/>
                </a:cxn>
                <a:cxn ang="0">
                  <a:pos x="583" y="228"/>
                </a:cxn>
                <a:cxn ang="0">
                  <a:pos x="585" y="257"/>
                </a:cxn>
                <a:cxn ang="0">
                  <a:pos x="583" y="310"/>
                </a:cxn>
                <a:cxn ang="0">
                  <a:pos x="576" y="368"/>
                </a:cxn>
                <a:cxn ang="0">
                  <a:pos x="559" y="425"/>
                </a:cxn>
                <a:cxn ang="0">
                  <a:pos x="533" y="478"/>
                </a:cxn>
                <a:cxn ang="0">
                  <a:pos x="501" y="524"/>
                </a:cxn>
                <a:cxn ang="0">
                  <a:pos x="461" y="567"/>
                </a:cxn>
                <a:cxn ang="0">
                  <a:pos x="417" y="603"/>
                </a:cxn>
                <a:cxn ang="0">
                  <a:pos x="367" y="629"/>
                </a:cxn>
                <a:cxn ang="0">
                  <a:pos x="312" y="653"/>
                </a:cxn>
                <a:cxn ang="0">
                  <a:pos x="254" y="668"/>
                </a:cxn>
                <a:cxn ang="0">
                  <a:pos x="194" y="673"/>
                </a:cxn>
                <a:cxn ang="0">
                  <a:pos x="194" y="406"/>
                </a:cxn>
                <a:cxn ang="0">
                  <a:pos x="221" y="526"/>
                </a:cxn>
                <a:cxn ang="0">
                  <a:pos x="257" y="519"/>
                </a:cxn>
                <a:cxn ang="0">
                  <a:pos x="293" y="507"/>
                </a:cxn>
                <a:cxn ang="0">
                  <a:pos x="329" y="490"/>
                </a:cxn>
                <a:cxn ang="0">
                  <a:pos x="353" y="469"/>
                </a:cxn>
                <a:cxn ang="0">
                  <a:pos x="379" y="445"/>
                </a:cxn>
                <a:cxn ang="0">
                  <a:pos x="403" y="411"/>
                </a:cxn>
                <a:cxn ang="0">
                  <a:pos x="420" y="380"/>
                </a:cxn>
                <a:cxn ang="0">
                  <a:pos x="432" y="344"/>
                </a:cxn>
                <a:cxn ang="0">
                  <a:pos x="439" y="308"/>
                </a:cxn>
                <a:cxn ang="0">
                  <a:pos x="441" y="267"/>
                </a:cxn>
                <a:cxn ang="0">
                  <a:pos x="441" y="253"/>
                </a:cxn>
                <a:cxn ang="0">
                  <a:pos x="439" y="238"/>
                </a:cxn>
                <a:cxn ang="0">
                  <a:pos x="437" y="224"/>
                </a:cxn>
                <a:cxn ang="0">
                  <a:pos x="434" y="209"/>
                </a:cxn>
                <a:cxn ang="0">
                  <a:pos x="432" y="195"/>
                </a:cxn>
                <a:cxn ang="0">
                  <a:pos x="425" y="180"/>
                </a:cxn>
                <a:cxn ang="0">
                  <a:pos x="420" y="166"/>
                </a:cxn>
                <a:cxn ang="0">
                  <a:pos x="413" y="154"/>
                </a:cxn>
                <a:cxn ang="0">
                  <a:pos x="408" y="140"/>
                </a:cxn>
                <a:cxn ang="0">
                  <a:pos x="401" y="128"/>
                </a:cxn>
              </a:cxnLst>
              <a:rect l="0" t="0" r="r" b="b"/>
              <a:pathLst>
                <a:path w="585" h="793">
                  <a:moveTo>
                    <a:pt x="393" y="120"/>
                  </a:moveTo>
                  <a:lnTo>
                    <a:pt x="485" y="0"/>
                  </a:lnTo>
                  <a:lnTo>
                    <a:pt x="492" y="10"/>
                  </a:lnTo>
                  <a:lnTo>
                    <a:pt x="497" y="15"/>
                  </a:lnTo>
                  <a:lnTo>
                    <a:pt x="504" y="24"/>
                  </a:lnTo>
                  <a:lnTo>
                    <a:pt x="509" y="29"/>
                  </a:lnTo>
                  <a:lnTo>
                    <a:pt x="513" y="39"/>
                  </a:lnTo>
                  <a:lnTo>
                    <a:pt x="518" y="44"/>
                  </a:lnTo>
                  <a:lnTo>
                    <a:pt x="523" y="53"/>
                  </a:lnTo>
                  <a:lnTo>
                    <a:pt x="530" y="60"/>
                  </a:lnTo>
                  <a:lnTo>
                    <a:pt x="533" y="70"/>
                  </a:lnTo>
                  <a:lnTo>
                    <a:pt x="537" y="77"/>
                  </a:lnTo>
                  <a:lnTo>
                    <a:pt x="540" y="84"/>
                  </a:lnTo>
                  <a:lnTo>
                    <a:pt x="547" y="94"/>
                  </a:lnTo>
                  <a:lnTo>
                    <a:pt x="549" y="99"/>
                  </a:lnTo>
                  <a:lnTo>
                    <a:pt x="552" y="108"/>
                  </a:lnTo>
                  <a:lnTo>
                    <a:pt x="559" y="116"/>
                  </a:lnTo>
                  <a:lnTo>
                    <a:pt x="561" y="125"/>
                  </a:lnTo>
                  <a:lnTo>
                    <a:pt x="564" y="135"/>
                  </a:lnTo>
                  <a:lnTo>
                    <a:pt x="566" y="142"/>
                  </a:lnTo>
                  <a:lnTo>
                    <a:pt x="569" y="152"/>
                  </a:lnTo>
                  <a:lnTo>
                    <a:pt x="573" y="161"/>
                  </a:lnTo>
                  <a:lnTo>
                    <a:pt x="576" y="168"/>
                  </a:lnTo>
                  <a:lnTo>
                    <a:pt x="576" y="178"/>
                  </a:lnTo>
                  <a:lnTo>
                    <a:pt x="578" y="185"/>
                  </a:lnTo>
                  <a:lnTo>
                    <a:pt x="581" y="195"/>
                  </a:lnTo>
                  <a:lnTo>
                    <a:pt x="581" y="204"/>
                  </a:lnTo>
                  <a:lnTo>
                    <a:pt x="583" y="212"/>
                  </a:lnTo>
                  <a:lnTo>
                    <a:pt x="583" y="221"/>
                  </a:lnTo>
                  <a:lnTo>
                    <a:pt x="583" y="228"/>
                  </a:lnTo>
                  <a:lnTo>
                    <a:pt x="585" y="241"/>
                  </a:lnTo>
                  <a:lnTo>
                    <a:pt x="585" y="250"/>
                  </a:lnTo>
                  <a:lnTo>
                    <a:pt x="585" y="257"/>
                  </a:lnTo>
                  <a:lnTo>
                    <a:pt x="585" y="267"/>
                  </a:lnTo>
                  <a:lnTo>
                    <a:pt x="585" y="289"/>
                  </a:lnTo>
                  <a:lnTo>
                    <a:pt x="583" y="310"/>
                  </a:lnTo>
                  <a:lnTo>
                    <a:pt x="581" y="329"/>
                  </a:lnTo>
                  <a:lnTo>
                    <a:pt x="578" y="349"/>
                  </a:lnTo>
                  <a:lnTo>
                    <a:pt x="576" y="368"/>
                  </a:lnTo>
                  <a:lnTo>
                    <a:pt x="569" y="389"/>
                  </a:lnTo>
                  <a:lnTo>
                    <a:pt x="564" y="406"/>
                  </a:lnTo>
                  <a:lnTo>
                    <a:pt x="559" y="425"/>
                  </a:lnTo>
                  <a:lnTo>
                    <a:pt x="549" y="445"/>
                  </a:lnTo>
                  <a:lnTo>
                    <a:pt x="540" y="461"/>
                  </a:lnTo>
                  <a:lnTo>
                    <a:pt x="533" y="478"/>
                  </a:lnTo>
                  <a:lnTo>
                    <a:pt x="521" y="493"/>
                  </a:lnTo>
                  <a:lnTo>
                    <a:pt x="511" y="509"/>
                  </a:lnTo>
                  <a:lnTo>
                    <a:pt x="501" y="524"/>
                  </a:lnTo>
                  <a:lnTo>
                    <a:pt x="485" y="538"/>
                  </a:lnTo>
                  <a:lnTo>
                    <a:pt x="475" y="553"/>
                  </a:lnTo>
                  <a:lnTo>
                    <a:pt x="461" y="567"/>
                  </a:lnTo>
                  <a:lnTo>
                    <a:pt x="446" y="579"/>
                  </a:lnTo>
                  <a:lnTo>
                    <a:pt x="432" y="591"/>
                  </a:lnTo>
                  <a:lnTo>
                    <a:pt x="417" y="603"/>
                  </a:lnTo>
                  <a:lnTo>
                    <a:pt x="403" y="613"/>
                  </a:lnTo>
                  <a:lnTo>
                    <a:pt x="384" y="622"/>
                  </a:lnTo>
                  <a:lnTo>
                    <a:pt x="367" y="629"/>
                  </a:lnTo>
                  <a:lnTo>
                    <a:pt x="350" y="639"/>
                  </a:lnTo>
                  <a:lnTo>
                    <a:pt x="333" y="649"/>
                  </a:lnTo>
                  <a:lnTo>
                    <a:pt x="312" y="653"/>
                  </a:lnTo>
                  <a:lnTo>
                    <a:pt x="295" y="661"/>
                  </a:lnTo>
                  <a:lnTo>
                    <a:pt x="276" y="663"/>
                  </a:lnTo>
                  <a:lnTo>
                    <a:pt x="254" y="668"/>
                  </a:lnTo>
                  <a:lnTo>
                    <a:pt x="237" y="673"/>
                  </a:lnTo>
                  <a:lnTo>
                    <a:pt x="213" y="673"/>
                  </a:lnTo>
                  <a:lnTo>
                    <a:pt x="194" y="673"/>
                  </a:lnTo>
                  <a:lnTo>
                    <a:pt x="194" y="793"/>
                  </a:lnTo>
                  <a:lnTo>
                    <a:pt x="0" y="601"/>
                  </a:lnTo>
                  <a:lnTo>
                    <a:pt x="194" y="406"/>
                  </a:lnTo>
                  <a:lnTo>
                    <a:pt x="194" y="526"/>
                  </a:lnTo>
                  <a:lnTo>
                    <a:pt x="209" y="526"/>
                  </a:lnTo>
                  <a:lnTo>
                    <a:pt x="221" y="526"/>
                  </a:lnTo>
                  <a:lnTo>
                    <a:pt x="235" y="524"/>
                  </a:lnTo>
                  <a:lnTo>
                    <a:pt x="247" y="521"/>
                  </a:lnTo>
                  <a:lnTo>
                    <a:pt x="257" y="519"/>
                  </a:lnTo>
                  <a:lnTo>
                    <a:pt x="269" y="517"/>
                  </a:lnTo>
                  <a:lnTo>
                    <a:pt x="283" y="512"/>
                  </a:lnTo>
                  <a:lnTo>
                    <a:pt x="293" y="507"/>
                  </a:lnTo>
                  <a:lnTo>
                    <a:pt x="305" y="500"/>
                  </a:lnTo>
                  <a:lnTo>
                    <a:pt x="317" y="495"/>
                  </a:lnTo>
                  <a:lnTo>
                    <a:pt x="329" y="490"/>
                  </a:lnTo>
                  <a:lnTo>
                    <a:pt x="336" y="483"/>
                  </a:lnTo>
                  <a:lnTo>
                    <a:pt x="345" y="473"/>
                  </a:lnTo>
                  <a:lnTo>
                    <a:pt x="353" y="469"/>
                  </a:lnTo>
                  <a:lnTo>
                    <a:pt x="365" y="461"/>
                  </a:lnTo>
                  <a:lnTo>
                    <a:pt x="369" y="452"/>
                  </a:lnTo>
                  <a:lnTo>
                    <a:pt x="379" y="445"/>
                  </a:lnTo>
                  <a:lnTo>
                    <a:pt x="389" y="433"/>
                  </a:lnTo>
                  <a:lnTo>
                    <a:pt x="393" y="423"/>
                  </a:lnTo>
                  <a:lnTo>
                    <a:pt x="403" y="411"/>
                  </a:lnTo>
                  <a:lnTo>
                    <a:pt x="408" y="401"/>
                  </a:lnTo>
                  <a:lnTo>
                    <a:pt x="413" y="392"/>
                  </a:lnTo>
                  <a:lnTo>
                    <a:pt x="420" y="380"/>
                  </a:lnTo>
                  <a:lnTo>
                    <a:pt x="422" y="368"/>
                  </a:lnTo>
                  <a:lnTo>
                    <a:pt x="429" y="356"/>
                  </a:lnTo>
                  <a:lnTo>
                    <a:pt x="432" y="344"/>
                  </a:lnTo>
                  <a:lnTo>
                    <a:pt x="434" y="334"/>
                  </a:lnTo>
                  <a:lnTo>
                    <a:pt x="437" y="317"/>
                  </a:lnTo>
                  <a:lnTo>
                    <a:pt x="439" y="308"/>
                  </a:lnTo>
                  <a:lnTo>
                    <a:pt x="439" y="293"/>
                  </a:lnTo>
                  <a:lnTo>
                    <a:pt x="441" y="281"/>
                  </a:lnTo>
                  <a:lnTo>
                    <a:pt x="441" y="267"/>
                  </a:lnTo>
                  <a:lnTo>
                    <a:pt x="441" y="265"/>
                  </a:lnTo>
                  <a:lnTo>
                    <a:pt x="441" y="257"/>
                  </a:lnTo>
                  <a:lnTo>
                    <a:pt x="441" y="253"/>
                  </a:lnTo>
                  <a:lnTo>
                    <a:pt x="439" y="245"/>
                  </a:lnTo>
                  <a:lnTo>
                    <a:pt x="439" y="243"/>
                  </a:lnTo>
                  <a:lnTo>
                    <a:pt x="439" y="238"/>
                  </a:lnTo>
                  <a:lnTo>
                    <a:pt x="439" y="233"/>
                  </a:lnTo>
                  <a:lnTo>
                    <a:pt x="439" y="226"/>
                  </a:lnTo>
                  <a:lnTo>
                    <a:pt x="437" y="224"/>
                  </a:lnTo>
                  <a:lnTo>
                    <a:pt x="437" y="216"/>
                  </a:lnTo>
                  <a:lnTo>
                    <a:pt x="437" y="212"/>
                  </a:lnTo>
                  <a:lnTo>
                    <a:pt x="434" y="209"/>
                  </a:lnTo>
                  <a:lnTo>
                    <a:pt x="434" y="204"/>
                  </a:lnTo>
                  <a:lnTo>
                    <a:pt x="432" y="197"/>
                  </a:lnTo>
                  <a:lnTo>
                    <a:pt x="432" y="195"/>
                  </a:lnTo>
                  <a:lnTo>
                    <a:pt x="429" y="188"/>
                  </a:lnTo>
                  <a:lnTo>
                    <a:pt x="429" y="185"/>
                  </a:lnTo>
                  <a:lnTo>
                    <a:pt x="425" y="180"/>
                  </a:lnTo>
                  <a:lnTo>
                    <a:pt x="425" y="173"/>
                  </a:lnTo>
                  <a:lnTo>
                    <a:pt x="422" y="171"/>
                  </a:lnTo>
                  <a:lnTo>
                    <a:pt x="420" y="166"/>
                  </a:lnTo>
                  <a:lnTo>
                    <a:pt x="420" y="161"/>
                  </a:lnTo>
                  <a:lnTo>
                    <a:pt x="417" y="156"/>
                  </a:lnTo>
                  <a:lnTo>
                    <a:pt x="413" y="154"/>
                  </a:lnTo>
                  <a:lnTo>
                    <a:pt x="410" y="149"/>
                  </a:lnTo>
                  <a:lnTo>
                    <a:pt x="410" y="144"/>
                  </a:lnTo>
                  <a:lnTo>
                    <a:pt x="408" y="140"/>
                  </a:lnTo>
                  <a:lnTo>
                    <a:pt x="405" y="137"/>
                  </a:lnTo>
                  <a:lnTo>
                    <a:pt x="403" y="132"/>
                  </a:lnTo>
                  <a:lnTo>
                    <a:pt x="401" y="128"/>
                  </a:lnTo>
                  <a:lnTo>
                    <a:pt x="396" y="123"/>
                  </a:lnTo>
                  <a:lnTo>
                    <a:pt x="393" y="120"/>
                  </a:lnTo>
                  <a:close/>
                </a:path>
              </a:pathLst>
            </a:custGeom>
            <a:solidFill>
              <a:srgbClr val="0000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cs typeface="+mn-cs"/>
              </a:endParaRPr>
            </a:p>
          </p:txBody>
        </p:sp>
      </p:grp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17" y="352963"/>
            <a:ext cx="2820106" cy="6152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340768"/>
            <a:ext cx="8435280" cy="5184576"/>
          </a:xfrm>
        </p:spPr>
        <p:txBody>
          <a:bodyPr/>
          <a:lstStyle>
            <a:lvl1pPr algn="just">
              <a:defRPr sz="2200">
                <a:latin typeface="Arial" pitchFamily="34" charset="0"/>
                <a:cs typeface="Arial" pitchFamily="34" charset="0"/>
              </a:defRPr>
            </a:lvl1pPr>
            <a:lvl2pPr algn="just">
              <a:defRPr>
                <a:latin typeface="Arial" pitchFamily="34" charset="0"/>
                <a:cs typeface="Arial" pitchFamily="34" charset="0"/>
              </a:defRPr>
            </a:lvl2pPr>
            <a:lvl3pPr algn="just">
              <a:defRPr>
                <a:latin typeface="Arial" pitchFamily="34" charset="0"/>
                <a:cs typeface="Arial" pitchFamily="34" charset="0"/>
              </a:defRPr>
            </a:lvl3pPr>
            <a:lvl4pPr algn="just">
              <a:defRPr>
                <a:latin typeface="Arial" pitchFamily="34" charset="0"/>
                <a:cs typeface="Arial" pitchFamily="34" charset="0"/>
              </a:defRPr>
            </a:lvl4pPr>
            <a:lvl5pPr algn="just"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758880" y="6597352"/>
            <a:ext cx="2133600" cy="124123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Line 47"/>
          <p:cNvSpPr>
            <a:spLocks noChangeShapeType="1"/>
          </p:cNvSpPr>
          <p:nvPr userDrawn="1"/>
        </p:nvSpPr>
        <p:spPr bwMode="auto">
          <a:xfrm>
            <a:off x="251520" y="1341165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cs typeface="+mn-cs"/>
            </a:endParaRPr>
          </a:p>
        </p:txBody>
      </p:sp>
      <p:sp>
        <p:nvSpPr>
          <p:cNvPr id="8" name="Line 48"/>
          <p:cNvSpPr>
            <a:spLocks noChangeShapeType="1"/>
          </p:cNvSpPr>
          <p:nvPr userDrawn="1"/>
        </p:nvSpPr>
        <p:spPr bwMode="auto">
          <a:xfrm flipH="1">
            <a:off x="457895" y="188640"/>
            <a:ext cx="0" cy="209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cs typeface="+mn-cs"/>
            </a:endParaRPr>
          </a:p>
        </p:txBody>
      </p:sp>
      <p:sp>
        <p:nvSpPr>
          <p:cNvPr id="9" name="Line 50"/>
          <p:cNvSpPr>
            <a:spLocks noChangeShapeType="1"/>
          </p:cNvSpPr>
          <p:nvPr userDrawn="1"/>
        </p:nvSpPr>
        <p:spPr bwMode="auto">
          <a:xfrm>
            <a:off x="251520" y="263253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cs typeface="+mn-cs"/>
            </a:endParaRPr>
          </a:p>
        </p:txBody>
      </p:sp>
      <p:sp>
        <p:nvSpPr>
          <p:cNvPr id="15" name="Line 46"/>
          <p:cNvSpPr>
            <a:spLocks noChangeShapeType="1"/>
          </p:cNvSpPr>
          <p:nvPr userDrawn="1"/>
        </p:nvSpPr>
        <p:spPr bwMode="auto">
          <a:xfrm>
            <a:off x="7236271" y="6519863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cs typeface="+mn-cs"/>
            </a:endParaRPr>
          </a:p>
        </p:txBody>
      </p:sp>
      <p:sp>
        <p:nvSpPr>
          <p:cNvPr id="16" name="Line 51"/>
          <p:cNvSpPr>
            <a:spLocks noChangeShapeType="1"/>
          </p:cNvSpPr>
          <p:nvPr userDrawn="1"/>
        </p:nvSpPr>
        <p:spPr bwMode="auto">
          <a:xfrm flipH="1">
            <a:off x="8928546" y="4629150"/>
            <a:ext cx="0" cy="209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cs typeface="+mn-cs"/>
            </a:endParaRPr>
          </a:p>
        </p:txBody>
      </p:sp>
      <p:grpSp>
        <p:nvGrpSpPr>
          <p:cNvPr id="18" name="Group 43"/>
          <p:cNvGrpSpPr>
            <a:grpSpLocks/>
          </p:cNvGrpSpPr>
          <p:nvPr userDrawn="1"/>
        </p:nvGrpSpPr>
        <p:grpSpPr bwMode="auto">
          <a:xfrm>
            <a:off x="6525673" y="44624"/>
            <a:ext cx="576064" cy="636655"/>
            <a:chOff x="3200" y="3458"/>
            <a:chExt cx="400" cy="442"/>
          </a:xfrm>
        </p:grpSpPr>
        <p:sp>
          <p:nvSpPr>
            <p:cNvPr id="19" name="Freeform 44"/>
            <p:cNvSpPr>
              <a:spLocks/>
            </p:cNvSpPr>
            <p:nvPr/>
          </p:nvSpPr>
          <p:spPr bwMode="ltGray">
            <a:xfrm>
              <a:off x="3200" y="3458"/>
              <a:ext cx="400" cy="362"/>
            </a:xfrm>
            <a:custGeom>
              <a:avLst/>
              <a:gdLst/>
              <a:ahLst/>
              <a:cxnLst>
                <a:cxn ang="0">
                  <a:pos x="0" y="907"/>
                </a:cxn>
                <a:cxn ang="0">
                  <a:pos x="999" y="0"/>
                </a:cxn>
                <a:cxn ang="0">
                  <a:pos x="274" y="907"/>
                </a:cxn>
                <a:cxn ang="0">
                  <a:pos x="0" y="907"/>
                </a:cxn>
              </a:cxnLst>
              <a:rect l="0" t="0" r="r" b="b"/>
              <a:pathLst>
                <a:path w="999" h="907">
                  <a:moveTo>
                    <a:pt x="0" y="907"/>
                  </a:moveTo>
                  <a:lnTo>
                    <a:pt x="999" y="0"/>
                  </a:lnTo>
                  <a:lnTo>
                    <a:pt x="274" y="907"/>
                  </a:lnTo>
                  <a:lnTo>
                    <a:pt x="0" y="907"/>
                  </a:lnTo>
                  <a:close/>
                </a:path>
              </a:pathLst>
            </a:custGeom>
            <a:solidFill>
              <a:srgbClr val="0000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 dirty="0">
                <a:cs typeface="+mn-cs"/>
              </a:endParaRPr>
            </a:p>
          </p:txBody>
        </p:sp>
        <p:sp>
          <p:nvSpPr>
            <p:cNvPr id="20" name="Freeform 45"/>
            <p:cNvSpPr>
              <a:spLocks/>
            </p:cNvSpPr>
            <p:nvPr/>
          </p:nvSpPr>
          <p:spPr bwMode="ltGray">
            <a:xfrm>
              <a:off x="3229" y="3480"/>
              <a:ext cx="235" cy="282"/>
            </a:xfrm>
            <a:custGeom>
              <a:avLst/>
              <a:gdLst/>
              <a:ahLst/>
              <a:cxnLst>
                <a:cxn ang="0">
                  <a:pos x="43" y="706"/>
                </a:cxn>
                <a:cxn ang="0">
                  <a:pos x="36" y="694"/>
                </a:cxn>
                <a:cxn ang="0">
                  <a:pos x="31" y="684"/>
                </a:cxn>
                <a:cxn ang="0">
                  <a:pos x="29" y="672"/>
                </a:cxn>
                <a:cxn ang="0">
                  <a:pos x="22" y="665"/>
                </a:cxn>
                <a:cxn ang="0">
                  <a:pos x="19" y="653"/>
                </a:cxn>
                <a:cxn ang="0">
                  <a:pos x="17" y="641"/>
                </a:cxn>
                <a:cxn ang="0">
                  <a:pos x="14" y="629"/>
                </a:cxn>
                <a:cxn ang="0">
                  <a:pos x="10" y="620"/>
                </a:cxn>
                <a:cxn ang="0">
                  <a:pos x="7" y="608"/>
                </a:cxn>
                <a:cxn ang="0">
                  <a:pos x="5" y="596"/>
                </a:cxn>
                <a:cxn ang="0">
                  <a:pos x="5" y="584"/>
                </a:cxn>
                <a:cxn ang="0">
                  <a:pos x="2" y="572"/>
                </a:cxn>
                <a:cxn ang="0">
                  <a:pos x="2" y="560"/>
                </a:cxn>
                <a:cxn ang="0">
                  <a:pos x="0" y="550"/>
                </a:cxn>
                <a:cxn ang="0">
                  <a:pos x="0" y="538"/>
                </a:cxn>
                <a:cxn ang="0">
                  <a:pos x="0" y="526"/>
                </a:cxn>
                <a:cxn ang="0">
                  <a:pos x="2" y="485"/>
                </a:cxn>
                <a:cxn ang="0">
                  <a:pos x="7" y="444"/>
                </a:cxn>
                <a:cxn ang="0">
                  <a:pos x="17" y="408"/>
                </a:cxn>
                <a:cxn ang="0">
                  <a:pos x="29" y="370"/>
                </a:cxn>
                <a:cxn ang="0">
                  <a:pos x="46" y="336"/>
                </a:cxn>
                <a:cxn ang="0">
                  <a:pos x="65" y="300"/>
                </a:cxn>
                <a:cxn ang="0">
                  <a:pos x="86" y="269"/>
                </a:cxn>
                <a:cxn ang="0">
                  <a:pos x="110" y="240"/>
                </a:cxn>
                <a:cxn ang="0">
                  <a:pos x="139" y="214"/>
                </a:cxn>
                <a:cxn ang="0">
                  <a:pos x="170" y="190"/>
                </a:cxn>
                <a:cxn ang="0">
                  <a:pos x="202" y="171"/>
                </a:cxn>
                <a:cxn ang="0">
                  <a:pos x="235" y="154"/>
                </a:cxn>
                <a:cxn ang="0">
                  <a:pos x="274" y="139"/>
                </a:cxn>
                <a:cxn ang="0">
                  <a:pos x="312" y="130"/>
                </a:cxn>
                <a:cxn ang="0">
                  <a:pos x="348" y="125"/>
                </a:cxn>
                <a:cxn ang="0">
                  <a:pos x="391" y="120"/>
                </a:cxn>
                <a:cxn ang="0">
                  <a:pos x="586" y="192"/>
                </a:cxn>
                <a:cxn ang="0">
                  <a:pos x="391" y="264"/>
                </a:cxn>
                <a:cxn ang="0">
                  <a:pos x="365" y="269"/>
                </a:cxn>
                <a:cxn ang="0">
                  <a:pos x="338" y="271"/>
                </a:cxn>
                <a:cxn ang="0">
                  <a:pos x="314" y="276"/>
                </a:cxn>
                <a:cxn ang="0">
                  <a:pos x="293" y="286"/>
                </a:cxn>
                <a:cxn ang="0">
                  <a:pos x="271" y="298"/>
                </a:cxn>
                <a:cxn ang="0">
                  <a:pos x="250" y="312"/>
                </a:cxn>
                <a:cxn ang="0">
                  <a:pos x="230" y="327"/>
                </a:cxn>
                <a:cxn ang="0">
                  <a:pos x="211" y="343"/>
                </a:cxn>
                <a:cxn ang="0">
                  <a:pos x="199" y="360"/>
                </a:cxn>
                <a:cxn ang="0">
                  <a:pos x="185" y="382"/>
                </a:cxn>
                <a:cxn ang="0">
                  <a:pos x="173" y="401"/>
                </a:cxn>
                <a:cxn ang="0">
                  <a:pos x="163" y="425"/>
                </a:cxn>
                <a:cxn ang="0">
                  <a:pos x="156" y="447"/>
                </a:cxn>
                <a:cxn ang="0">
                  <a:pos x="149" y="473"/>
                </a:cxn>
                <a:cxn ang="0">
                  <a:pos x="146" y="500"/>
                </a:cxn>
                <a:cxn ang="0">
                  <a:pos x="144" y="526"/>
                </a:cxn>
                <a:cxn ang="0">
                  <a:pos x="144" y="536"/>
                </a:cxn>
                <a:cxn ang="0">
                  <a:pos x="146" y="548"/>
                </a:cxn>
                <a:cxn ang="0">
                  <a:pos x="146" y="555"/>
                </a:cxn>
                <a:cxn ang="0">
                  <a:pos x="146" y="564"/>
                </a:cxn>
                <a:cxn ang="0">
                  <a:pos x="149" y="576"/>
                </a:cxn>
                <a:cxn ang="0">
                  <a:pos x="149" y="584"/>
                </a:cxn>
                <a:cxn ang="0">
                  <a:pos x="151" y="593"/>
                </a:cxn>
                <a:cxn ang="0">
                  <a:pos x="156" y="600"/>
                </a:cxn>
              </a:cxnLst>
              <a:rect l="0" t="0" r="r" b="b"/>
              <a:pathLst>
                <a:path w="586" h="706">
                  <a:moveTo>
                    <a:pt x="156" y="600"/>
                  </a:moveTo>
                  <a:lnTo>
                    <a:pt x="43" y="706"/>
                  </a:lnTo>
                  <a:lnTo>
                    <a:pt x="38" y="699"/>
                  </a:lnTo>
                  <a:lnTo>
                    <a:pt x="36" y="694"/>
                  </a:lnTo>
                  <a:lnTo>
                    <a:pt x="34" y="692"/>
                  </a:lnTo>
                  <a:lnTo>
                    <a:pt x="31" y="684"/>
                  </a:lnTo>
                  <a:lnTo>
                    <a:pt x="31" y="680"/>
                  </a:lnTo>
                  <a:lnTo>
                    <a:pt x="29" y="672"/>
                  </a:lnTo>
                  <a:lnTo>
                    <a:pt x="26" y="668"/>
                  </a:lnTo>
                  <a:lnTo>
                    <a:pt x="22" y="665"/>
                  </a:lnTo>
                  <a:lnTo>
                    <a:pt x="22" y="658"/>
                  </a:lnTo>
                  <a:lnTo>
                    <a:pt x="19" y="653"/>
                  </a:lnTo>
                  <a:lnTo>
                    <a:pt x="19" y="648"/>
                  </a:lnTo>
                  <a:lnTo>
                    <a:pt x="17" y="641"/>
                  </a:lnTo>
                  <a:lnTo>
                    <a:pt x="14" y="636"/>
                  </a:lnTo>
                  <a:lnTo>
                    <a:pt x="14" y="629"/>
                  </a:lnTo>
                  <a:lnTo>
                    <a:pt x="10" y="624"/>
                  </a:lnTo>
                  <a:lnTo>
                    <a:pt x="10" y="620"/>
                  </a:lnTo>
                  <a:lnTo>
                    <a:pt x="7" y="612"/>
                  </a:lnTo>
                  <a:lnTo>
                    <a:pt x="7" y="608"/>
                  </a:lnTo>
                  <a:lnTo>
                    <a:pt x="7" y="600"/>
                  </a:lnTo>
                  <a:lnTo>
                    <a:pt x="5" y="596"/>
                  </a:lnTo>
                  <a:lnTo>
                    <a:pt x="5" y="593"/>
                  </a:lnTo>
                  <a:lnTo>
                    <a:pt x="5" y="584"/>
                  </a:lnTo>
                  <a:lnTo>
                    <a:pt x="2" y="581"/>
                  </a:lnTo>
                  <a:lnTo>
                    <a:pt x="2" y="572"/>
                  </a:lnTo>
                  <a:lnTo>
                    <a:pt x="2" y="569"/>
                  </a:lnTo>
                  <a:lnTo>
                    <a:pt x="2" y="560"/>
                  </a:lnTo>
                  <a:lnTo>
                    <a:pt x="0" y="555"/>
                  </a:lnTo>
                  <a:lnTo>
                    <a:pt x="0" y="550"/>
                  </a:lnTo>
                  <a:lnTo>
                    <a:pt x="0" y="543"/>
                  </a:lnTo>
                  <a:lnTo>
                    <a:pt x="0" y="538"/>
                  </a:lnTo>
                  <a:lnTo>
                    <a:pt x="0" y="531"/>
                  </a:lnTo>
                  <a:lnTo>
                    <a:pt x="0" y="526"/>
                  </a:lnTo>
                  <a:lnTo>
                    <a:pt x="0" y="504"/>
                  </a:lnTo>
                  <a:lnTo>
                    <a:pt x="2" y="485"/>
                  </a:lnTo>
                  <a:lnTo>
                    <a:pt x="5" y="466"/>
                  </a:lnTo>
                  <a:lnTo>
                    <a:pt x="7" y="444"/>
                  </a:lnTo>
                  <a:lnTo>
                    <a:pt x="10" y="425"/>
                  </a:lnTo>
                  <a:lnTo>
                    <a:pt x="17" y="408"/>
                  </a:lnTo>
                  <a:lnTo>
                    <a:pt x="22" y="387"/>
                  </a:lnTo>
                  <a:lnTo>
                    <a:pt x="29" y="370"/>
                  </a:lnTo>
                  <a:lnTo>
                    <a:pt x="36" y="348"/>
                  </a:lnTo>
                  <a:lnTo>
                    <a:pt x="46" y="336"/>
                  </a:lnTo>
                  <a:lnTo>
                    <a:pt x="55" y="317"/>
                  </a:lnTo>
                  <a:lnTo>
                    <a:pt x="65" y="300"/>
                  </a:lnTo>
                  <a:lnTo>
                    <a:pt x="74" y="283"/>
                  </a:lnTo>
                  <a:lnTo>
                    <a:pt x="86" y="269"/>
                  </a:lnTo>
                  <a:lnTo>
                    <a:pt x="101" y="255"/>
                  </a:lnTo>
                  <a:lnTo>
                    <a:pt x="110" y="240"/>
                  </a:lnTo>
                  <a:lnTo>
                    <a:pt x="127" y="228"/>
                  </a:lnTo>
                  <a:lnTo>
                    <a:pt x="139" y="214"/>
                  </a:lnTo>
                  <a:lnTo>
                    <a:pt x="156" y="202"/>
                  </a:lnTo>
                  <a:lnTo>
                    <a:pt x="170" y="190"/>
                  </a:lnTo>
                  <a:lnTo>
                    <a:pt x="185" y="180"/>
                  </a:lnTo>
                  <a:lnTo>
                    <a:pt x="202" y="171"/>
                  </a:lnTo>
                  <a:lnTo>
                    <a:pt x="218" y="161"/>
                  </a:lnTo>
                  <a:lnTo>
                    <a:pt x="235" y="154"/>
                  </a:lnTo>
                  <a:lnTo>
                    <a:pt x="254" y="147"/>
                  </a:lnTo>
                  <a:lnTo>
                    <a:pt x="274" y="139"/>
                  </a:lnTo>
                  <a:lnTo>
                    <a:pt x="290" y="135"/>
                  </a:lnTo>
                  <a:lnTo>
                    <a:pt x="312" y="130"/>
                  </a:lnTo>
                  <a:lnTo>
                    <a:pt x="329" y="127"/>
                  </a:lnTo>
                  <a:lnTo>
                    <a:pt x="348" y="125"/>
                  </a:lnTo>
                  <a:lnTo>
                    <a:pt x="367" y="120"/>
                  </a:lnTo>
                  <a:lnTo>
                    <a:pt x="391" y="120"/>
                  </a:lnTo>
                  <a:lnTo>
                    <a:pt x="391" y="0"/>
                  </a:lnTo>
                  <a:lnTo>
                    <a:pt x="586" y="192"/>
                  </a:lnTo>
                  <a:lnTo>
                    <a:pt x="391" y="387"/>
                  </a:lnTo>
                  <a:lnTo>
                    <a:pt x="391" y="264"/>
                  </a:lnTo>
                  <a:lnTo>
                    <a:pt x="377" y="269"/>
                  </a:lnTo>
                  <a:lnTo>
                    <a:pt x="365" y="269"/>
                  </a:lnTo>
                  <a:lnTo>
                    <a:pt x="350" y="269"/>
                  </a:lnTo>
                  <a:lnTo>
                    <a:pt x="338" y="271"/>
                  </a:lnTo>
                  <a:lnTo>
                    <a:pt x="329" y="274"/>
                  </a:lnTo>
                  <a:lnTo>
                    <a:pt x="314" y="276"/>
                  </a:lnTo>
                  <a:lnTo>
                    <a:pt x="302" y="283"/>
                  </a:lnTo>
                  <a:lnTo>
                    <a:pt x="293" y="286"/>
                  </a:lnTo>
                  <a:lnTo>
                    <a:pt x="283" y="291"/>
                  </a:lnTo>
                  <a:lnTo>
                    <a:pt x="271" y="298"/>
                  </a:lnTo>
                  <a:lnTo>
                    <a:pt x="259" y="303"/>
                  </a:lnTo>
                  <a:lnTo>
                    <a:pt x="250" y="312"/>
                  </a:lnTo>
                  <a:lnTo>
                    <a:pt x="242" y="317"/>
                  </a:lnTo>
                  <a:lnTo>
                    <a:pt x="230" y="327"/>
                  </a:lnTo>
                  <a:lnTo>
                    <a:pt x="221" y="336"/>
                  </a:lnTo>
                  <a:lnTo>
                    <a:pt x="211" y="343"/>
                  </a:lnTo>
                  <a:lnTo>
                    <a:pt x="206" y="353"/>
                  </a:lnTo>
                  <a:lnTo>
                    <a:pt x="199" y="360"/>
                  </a:lnTo>
                  <a:lnTo>
                    <a:pt x="192" y="372"/>
                  </a:lnTo>
                  <a:lnTo>
                    <a:pt x="185" y="382"/>
                  </a:lnTo>
                  <a:lnTo>
                    <a:pt x="178" y="394"/>
                  </a:lnTo>
                  <a:lnTo>
                    <a:pt x="173" y="401"/>
                  </a:lnTo>
                  <a:lnTo>
                    <a:pt x="166" y="413"/>
                  </a:lnTo>
                  <a:lnTo>
                    <a:pt x="163" y="425"/>
                  </a:lnTo>
                  <a:lnTo>
                    <a:pt x="158" y="437"/>
                  </a:lnTo>
                  <a:lnTo>
                    <a:pt x="156" y="447"/>
                  </a:lnTo>
                  <a:lnTo>
                    <a:pt x="151" y="463"/>
                  </a:lnTo>
                  <a:lnTo>
                    <a:pt x="149" y="473"/>
                  </a:lnTo>
                  <a:lnTo>
                    <a:pt x="146" y="485"/>
                  </a:lnTo>
                  <a:lnTo>
                    <a:pt x="146" y="500"/>
                  </a:lnTo>
                  <a:lnTo>
                    <a:pt x="144" y="514"/>
                  </a:lnTo>
                  <a:lnTo>
                    <a:pt x="144" y="526"/>
                  </a:lnTo>
                  <a:lnTo>
                    <a:pt x="144" y="531"/>
                  </a:lnTo>
                  <a:lnTo>
                    <a:pt x="144" y="536"/>
                  </a:lnTo>
                  <a:lnTo>
                    <a:pt x="144" y="540"/>
                  </a:lnTo>
                  <a:lnTo>
                    <a:pt x="146" y="548"/>
                  </a:lnTo>
                  <a:lnTo>
                    <a:pt x="146" y="550"/>
                  </a:lnTo>
                  <a:lnTo>
                    <a:pt x="146" y="555"/>
                  </a:lnTo>
                  <a:lnTo>
                    <a:pt x="146" y="560"/>
                  </a:lnTo>
                  <a:lnTo>
                    <a:pt x="146" y="564"/>
                  </a:lnTo>
                  <a:lnTo>
                    <a:pt x="149" y="569"/>
                  </a:lnTo>
                  <a:lnTo>
                    <a:pt x="149" y="576"/>
                  </a:lnTo>
                  <a:lnTo>
                    <a:pt x="149" y="576"/>
                  </a:lnTo>
                  <a:lnTo>
                    <a:pt x="149" y="584"/>
                  </a:lnTo>
                  <a:lnTo>
                    <a:pt x="151" y="586"/>
                  </a:lnTo>
                  <a:lnTo>
                    <a:pt x="151" y="593"/>
                  </a:lnTo>
                  <a:lnTo>
                    <a:pt x="156" y="596"/>
                  </a:lnTo>
                  <a:lnTo>
                    <a:pt x="156" y="600"/>
                  </a:lnTo>
                  <a:close/>
                </a:path>
              </a:pathLst>
            </a:custGeom>
            <a:solidFill>
              <a:srgbClr val="0000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21" name="Freeform 46"/>
            <p:cNvSpPr>
              <a:spLocks/>
            </p:cNvSpPr>
            <p:nvPr/>
          </p:nvSpPr>
          <p:spPr bwMode="ltGray">
            <a:xfrm>
              <a:off x="3324" y="3583"/>
              <a:ext cx="234" cy="317"/>
            </a:xfrm>
            <a:custGeom>
              <a:avLst/>
              <a:gdLst/>
              <a:ahLst/>
              <a:cxnLst>
                <a:cxn ang="0">
                  <a:pos x="492" y="10"/>
                </a:cxn>
                <a:cxn ang="0">
                  <a:pos x="509" y="29"/>
                </a:cxn>
                <a:cxn ang="0">
                  <a:pos x="523" y="53"/>
                </a:cxn>
                <a:cxn ang="0">
                  <a:pos x="537" y="77"/>
                </a:cxn>
                <a:cxn ang="0">
                  <a:pos x="549" y="99"/>
                </a:cxn>
                <a:cxn ang="0">
                  <a:pos x="561" y="125"/>
                </a:cxn>
                <a:cxn ang="0">
                  <a:pos x="569" y="152"/>
                </a:cxn>
                <a:cxn ang="0">
                  <a:pos x="576" y="178"/>
                </a:cxn>
                <a:cxn ang="0">
                  <a:pos x="581" y="204"/>
                </a:cxn>
                <a:cxn ang="0">
                  <a:pos x="583" y="228"/>
                </a:cxn>
                <a:cxn ang="0">
                  <a:pos x="585" y="257"/>
                </a:cxn>
                <a:cxn ang="0">
                  <a:pos x="583" y="310"/>
                </a:cxn>
                <a:cxn ang="0">
                  <a:pos x="576" y="368"/>
                </a:cxn>
                <a:cxn ang="0">
                  <a:pos x="559" y="425"/>
                </a:cxn>
                <a:cxn ang="0">
                  <a:pos x="533" y="478"/>
                </a:cxn>
                <a:cxn ang="0">
                  <a:pos x="501" y="524"/>
                </a:cxn>
                <a:cxn ang="0">
                  <a:pos x="461" y="567"/>
                </a:cxn>
                <a:cxn ang="0">
                  <a:pos x="417" y="603"/>
                </a:cxn>
                <a:cxn ang="0">
                  <a:pos x="367" y="629"/>
                </a:cxn>
                <a:cxn ang="0">
                  <a:pos x="312" y="653"/>
                </a:cxn>
                <a:cxn ang="0">
                  <a:pos x="254" y="668"/>
                </a:cxn>
                <a:cxn ang="0">
                  <a:pos x="194" y="673"/>
                </a:cxn>
                <a:cxn ang="0">
                  <a:pos x="194" y="406"/>
                </a:cxn>
                <a:cxn ang="0">
                  <a:pos x="221" y="526"/>
                </a:cxn>
                <a:cxn ang="0">
                  <a:pos x="257" y="519"/>
                </a:cxn>
                <a:cxn ang="0">
                  <a:pos x="293" y="507"/>
                </a:cxn>
                <a:cxn ang="0">
                  <a:pos x="329" y="490"/>
                </a:cxn>
                <a:cxn ang="0">
                  <a:pos x="353" y="469"/>
                </a:cxn>
                <a:cxn ang="0">
                  <a:pos x="379" y="445"/>
                </a:cxn>
                <a:cxn ang="0">
                  <a:pos x="403" y="411"/>
                </a:cxn>
                <a:cxn ang="0">
                  <a:pos x="420" y="380"/>
                </a:cxn>
                <a:cxn ang="0">
                  <a:pos x="432" y="344"/>
                </a:cxn>
                <a:cxn ang="0">
                  <a:pos x="439" y="308"/>
                </a:cxn>
                <a:cxn ang="0">
                  <a:pos x="441" y="267"/>
                </a:cxn>
                <a:cxn ang="0">
                  <a:pos x="441" y="253"/>
                </a:cxn>
                <a:cxn ang="0">
                  <a:pos x="439" y="238"/>
                </a:cxn>
                <a:cxn ang="0">
                  <a:pos x="437" y="224"/>
                </a:cxn>
                <a:cxn ang="0">
                  <a:pos x="434" y="209"/>
                </a:cxn>
                <a:cxn ang="0">
                  <a:pos x="432" y="195"/>
                </a:cxn>
                <a:cxn ang="0">
                  <a:pos x="425" y="180"/>
                </a:cxn>
                <a:cxn ang="0">
                  <a:pos x="420" y="166"/>
                </a:cxn>
                <a:cxn ang="0">
                  <a:pos x="413" y="154"/>
                </a:cxn>
                <a:cxn ang="0">
                  <a:pos x="408" y="140"/>
                </a:cxn>
                <a:cxn ang="0">
                  <a:pos x="401" y="128"/>
                </a:cxn>
              </a:cxnLst>
              <a:rect l="0" t="0" r="r" b="b"/>
              <a:pathLst>
                <a:path w="585" h="793">
                  <a:moveTo>
                    <a:pt x="393" y="120"/>
                  </a:moveTo>
                  <a:lnTo>
                    <a:pt x="485" y="0"/>
                  </a:lnTo>
                  <a:lnTo>
                    <a:pt x="492" y="10"/>
                  </a:lnTo>
                  <a:lnTo>
                    <a:pt x="497" y="15"/>
                  </a:lnTo>
                  <a:lnTo>
                    <a:pt x="504" y="24"/>
                  </a:lnTo>
                  <a:lnTo>
                    <a:pt x="509" y="29"/>
                  </a:lnTo>
                  <a:lnTo>
                    <a:pt x="513" y="39"/>
                  </a:lnTo>
                  <a:lnTo>
                    <a:pt x="518" y="44"/>
                  </a:lnTo>
                  <a:lnTo>
                    <a:pt x="523" y="53"/>
                  </a:lnTo>
                  <a:lnTo>
                    <a:pt x="530" y="60"/>
                  </a:lnTo>
                  <a:lnTo>
                    <a:pt x="533" y="70"/>
                  </a:lnTo>
                  <a:lnTo>
                    <a:pt x="537" y="77"/>
                  </a:lnTo>
                  <a:lnTo>
                    <a:pt x="540" y="84"/>
                  </a:lnTo>
                  <a:lnTo>
                    <a:pt x="547" y="94"/>
                  </a:lnTo>
                  <a:lnTo>
                    <a:pt x="549" y="99"/>
                  </a:lnTo>
                  <a:lnTo>
                    <a:pt x="552" y="108"/>
                  </a:lnTo>
                  <a:lnTo>
                    <a:pt x="559" y="116"/>
                  </a:lnTo>
                  <a:lnTo>
                    <a:pt x="561" y="125"/>
                  </a:lnTo>
                  <a:lnTo>
                    <a:pt x="564" y="135"/>
                  </a:lnTo>
                  <a:lnTo>
                    <a:pt x="566" y="142"/>
                  </a:lnTo>
                  <a:lnTo>
                    <a:pt x="569" y="152"/>
                  </a:lnTo>
                  <a:lnTo>
                    <a:pt x="573" y="161"/>
                  </a:lnTo>
                  <a:lnTo>
                    <a:pt x="576" y="168"/>
                  </a:lnTo>
                  <a:lnTo>
                    <a:pt x="576" y="178"/>
                  </a:lnTo>
                  <a:lnTo>
                    <a:pt x="578" y="185"/>
                  </a:lnTo>
                  <a:lnTo>
                    <a:pt x="581" y="195"/>
                  </a:lnTo>
                  <a:lnTo>
                    <a:pt x="581" y="204"/>
                  </a:lnTo>
                  <a:lnTo>
                    <a:pt x="583" y="212"/>
                  </a:lnTo>
                  <a:lnTo>
                    <a:pt x="583" y="221"/>
                  </a:lnTo>
                  <a:lnTo>
                    <a:pt x="583" y="228"/>
                  </a:lnTo>
                  <a:lnTo>
                    <a:pt x="585" y="241"/>
                  </a:lnTo>
                  <a:lnTo>
                    <a:pt x="585" y="250"/>
                  </a:lnTo>
                  <a:lnTo>
                    <a:pt x="585" y="257"/>
                  </a:lnTo>
                  <a:lnTo>
                    <a:pt x="585" y="267"/>
                  </a:lnTo>
                  <a:lnTo>
                    <a:pt x="585" y="289"/>
                  </a:lnTo>
                  <a:lnTo>
                    <a:pt x="583" y="310"/>
                  </a:lnTo>
                  <a:lnTo>
                    <a:pt x="581" y="329"/>
                  </a:lnTo>
                  <a:lnTo>
                    <a:pt x="578" y="349"/>
                  </a:lnTo>
                  <a:lnTo>
                    <a:pt x="576" y="368"/>
                  </a:lnTo>
                  <a:lnTo>
                    <a:pt x="569" y="389"/>
                  </a:lnTo>
                  <a:lnTo>
                    <a:pt x="564" y="406"/>
                  </a:lnTo>
                  <a:lnTo>
                    <a:pt x="559" y="425"/>
                  </a:lnTo>
                  <a:lnTo>
                    <a:pt x="549" y="445"/>
                  </a:lnTo>
                  <a:lnTo>
                    <a:pt x="540" y="461"/>
                  </a:lnTo>
                  <a:lnTo>
                    <a:pt x="533" y="478"/>
                  </a:lnTo>
                  <a:lnTo>
                    <a:pt x="521" y="493"/>
                  </a:lnTo>
                  <a:lnTo>
                    <a:pt x="511" y="509"/>
                  </a:lnTo>
                  <a:lnTo>
                    <a:pt x="501" y="524"/>
                  </a:lnTo>
                  <a:lnTo>
                    <a:pt x="485" y="538"/>
                  </a:lnTo>
                  <a:lnTo>
                    <a:pt x="475" y="553"/>
                  </a:lnTo>
                  <a:lnTo>
                    <a:pt x="461" y="567"/>
                  </a:lnTo>
                  <a:lnTo>
                    <a:pt x="446" y="579"/>
                  </a:lnTo>
                  <a:lnTo>
                    <a:pt x="432" y="591"/>
                  </a:lnTo>
                  <a:lnTo>
                    <a:pt x="417" y="603"/>
                  </a:lnTo>
                  <a:lnTo>
                    <a:pt x="403" y="613"/>
                  </a:lnTo>
                  <a:lnTo>
                    <a:pt x="384" y="622"/>
                  </a:lnTo>
                  <a:lnTo>
                    <a:pt x="367" y="629"/>
                  </a:lnTo>
                  <a:lnTo>
                    <a:pt x="350" y="639"/>
                  </a:lnTo>
                  <a:lnTo>
                    <a:pt x="333" y="649"/>
                  </a:lnTo>
                  <a:lnTo>
                    <a:pt x="312" y="653"/>
                  </a:lnTo>
                  <a:lnTo>
                    <a:pt x="295" y="661"/>
                  </a:lnTo>
                  <a:lnTo>
                    <a:pt x="276" y="663"/>
                  </a:lnTo>
                  <a:lnTo>
                    <a:pt x="254" y="668"/>
                  </a:lnTo>
                  <a:lnTo>
                    <a:pt x="237" y="673"/>
                  </a:lnTo>
                  <a:lnTo>
                    <a:pt x="213" y="673"/>
                  </a:lnTo>
                  <a:lnTo>
                    <a:pt x="194" y="673"/>
                  </a:lnTo>
                  <a:lnTo>
                    <a:pt x="194" y="793"/>
                  </a:lnTo>
                  <a:lnTo>
                    <a:pt x="0" y="601"/>
                  </a:lnTo>
                  <a:lnTo>
                    <a:pt x="194" y="406"/>
                  </a:lnTo>
                  <a:lnTo>
                    <a:pt x="194" y="526"/>
                  </a:lnTo>
                  <a:lnTo>
                    <a:pt x="209" y="526"/>
                  </a:lnTo>
                  <a:lnTo>
                    <a:pt x="221" y="526"/>
                  </a:lnTo>
                  <a:lnTo>
                    <a:pt x="235" y="524"/>
                  </a:lnTo>
                  <a:lnTo>
                    <a:pt x="247" y="521"/>
                  </a:lnTo>
                  <a:lnTo>
                    <a:pt x="257" y="519"/>
                  </a:lnTo>
                  <a:lnTo>
                    <a:pt x="269" y="517"/>
                  </a:lnTo>
                  <a:lnTo>
                    <a:pt x="283" y="512"/>
                  </a:lnTo>
                  <a:lnTo>
                    <a:pt x="293" y="507"/>
                  </a:lnTo>
                  <a:lnTo>
                    <a:pt x="305" y="500"/>
                  </a:lnTo>
                  <a:lnTo>
                    <a:pt x="317" y="495"/>
                  </a:lnTo>
                  <a:lnTo>
                    <a:pt x="329" y="490"/>
                  </a:lnTo>
                  <a:lnTo>
                    <a:pt x="336" y="483"/>
                  </a:lnTo>
                  <a:lnTo>
                    <a:pt x="345" y="473"/>
                  </a:lnTo>
                  <a:lnTo>
                    <a:pt x="353" y="469"/>
                  </a:lnTo>
                  <a:lnTo>
                    <a:pt x="365" y="461"/>
                  </a:lnTo>
                  <a:lnTo>
                    <a:pt x="369" y="452"/>
                  </a:lnTo>
                  <a:lnTo>
                    <a:pt x="379" y="445"/>
                  </a:lnTo>
                  <a:lnTo>
                    <a:pt x="389" y="433"/>
                  </a:lnTo>
                  <a:lnTo>
                    <a:pt x="393" y="423"/>
                  </a:lnTo>
                  <a:lnTo>
                    <a:pt x="403" y="411"/>
                  </a:lnTo>
                  <a:lnTo>
                    <a:pt x="408" y="401"/>
                  </a:lnTo>
                  <a:lnTo>
                    <a:pt x="413" y="392"/>
                  </a:lnTo>
                  <a:lnTo>
                    <a:pt x="420" y="380"/>
                  </a:lnTo>
                  <a:lnTo>
                    <a:pt x="422" y="368"/>
                  </a:lnTo>
                  <a:lnTo>
                    <a:pt x="429" y="356"/>
                  </a:lnTo>
                  <a:lnTo>
                    <a:pt x="432" y="344"/>
                  </a:lnTo>
                  <a:lnTo>
                    <a:pt x="434" y="334"/>
                  </a:lnTo>
                  <a:lnTo>
                    <a:pt x="437" y="317"/>
                  </a:lnTo>
                  <a:lnTo>
                    <a:pt x="439" y="308"/>
                  </a:lnTo>
                  <a:lnTo>
                    <a:pt x="439" y="293"/>
                  </a:lnTo>
                  <a:lnTo>
                    <a:pt x="441" y="281"/>
                  </a:lnTo>
                  <a:lnTo>
                    <a:pt x="441" y="267"/>
                  </a:lnTo>
                  <a:lnTo>
                    <a:pt x="441" y="265"/>
                  </a:lnTo>
                  <a:lnTo>
                    <a:pt x="441" y="257"/>
                  </a:lnTo>
                  <a:lnTo>
                    <a:pt x="441" y="253"/>
                  </a:lnTo>
                  <a:lnTo>
                    <a:pt x="439" y="245"/>
                  </a:lnTo>
                  <a:lnTo>
                    <a:pt x="439" y="243"/>
                  </a:lnTo>
                  <a:lnTo>
                    <a:pt x="439" y="238"/>
                  </a:lnTo>
                  <a:lnTo>
                    <a:pt x="439" y="233"/>
                  </a:lnTo>
                  <a:lnTo>
                    <a:pt x="439" y="226"/>
                  </a:lnTo>
                  <a:lnTo>
                    <a:pt x="437" y="224"/>
                  </a:lnTo>
                  <a:lnTo>
                    <a:pt x="437" y="216"/>
                  </a:lnTo>
                  <a:lnTo>
                    <a:pt x="437" y="212"/>
                  </a:lnTo>
                  <a:lnTo>
                    <a:pt x="434" y="209"/>
                  </a:lnTo>
                  <a:lnTo>
                    <a:pt x="434" y="204"/>
                  </a:lnTo>
                  <a:lnTo>
                    <a:pt x="432" y="197"/>
                  </a:lnTo>
                  <a:lnTo>
                    <a:pt x="432" y="195"/>
                  </a:lnTo>
                  <a:lnTo>
                    <a:pt x="429" y="188"/>
                  </a:lnTo>
                  <a:lnTo>
                    <a:pt x="429" y="185"/>
                  </a:lnTo>
                  <a:lnTo>
                    <a:pt x="425" y="180"/>
                  </a:lnTo>
                  <a:lnTo>
                    <a:pt x="425" y="173"/>
                  </a:lnTo>
                  <a:lnTo>
                    <a:pt x="422" y="171"/>
                  </a:lnTo>
                  <a:lnTo>
                    <a:pt x="420" y="166"/>
                  </a:lnTo>
                  <a:lnTo>
                    <a:pt x="420" y="161"/>
                  </a:lnTo>
                  <a:lnTo>
                    <a:pt x="417" y="156"/>
                  </a:lnTo>
                  <a:lnTo>
                    <a:pt x="413" y="154"/>
                  </a:lnTo>
                  <a:lnTo>
                    <a:pt x="410" y="149"/>
                  </a:lnTo>
                  <a:lnTo>
                    <a:pt x="410" y="144"/>
                  </a:lnTo>
                  <a:lnTo>
                    <a:pt x="408" y="140"/>
                  </a:lnTo>
                  <a:lnTo>
                    <a:pt x="405" y="137"/>
                  </a:lnTo>
                  <a:lnTo>
                    <a:pt x="403" y="132"/>
                  </a:lnTo>
                  <a:lnTo>
                    <a:pt x="401" y="128"/>
                  </a:lnTo>
                  <a:lnTo>
                    <a:pt x="396" y="123"/>
                  </a:lnTo>
                  <a:lnTo>
                    <a:pt x="393" y="120"/>
                  </a:lnTo>
                  <a:close/>
                </a:path>
              </a:pathLst>
            </a:custGeom>
            <a:solidFill>
              <a:srgbClr val="0000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cs typeface="+mn-cs"/>
              </a:endParaRPr>
            </a:p>
          </p:txBody>
        </p:sp>
      </p:grp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68921"/>
            <a:ext cx="1865426" cy="40700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322712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597352"/>
            <a:ext cx="2895600" cy="124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597352"/>
            <a:ext cx="2133600" cy="124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kern="1200" baseline="0">
          <a:solidFill>
            <a:schemeClr val="accent1">
              <a:lumMod val="75000"/>
            </a:schemeClr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FFC000"/>
        </a:buClr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6">
            <a:lumMod val="50000"/>
          </a:schemeClr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techinfodepot.shoutwiki.com/wiki/ASUS_RT-N16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smart-m3/files/CuteSIB_0.5/CuteSIB-0.5.0_win_binaries.zip/download" TargetMode="External"/><Relationship Id="rId2" Type="http://schemas.openxmlformats.org/officeDocument/2006/relationships/hyperlink" Target="https://sourceforge.net/projects/smart-m3/files/CuteSIB_0.5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ais.iias.spb.su/gitlab/smart-m3/smart-m3-docker" TargetMode="External"/><Relationship Id="rId4" Type="http://schemas.openxmlformats.org/officeDocument/2006/relationships/hyperlink" Target="https://sourceforge.net/projects/smart-m3/files/CuteSIB_0.5/CuteSIB-0.5.0.zip/downloa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smartm3-javakpi/" TargetMode="External"/><Relationship Id="rId2" Type="http://schemas.openxmlformats.org/officeDocument/2006/relationships/hyperlink" Target="https://cais.iias.spb.su/gitlab/smart-m3/Python-Skelet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library.karelia.ru/docs/korzoun/razrabotka_intelect/total.pdf" TargetMode="External"/><Relationship Id="rId4" Type="http://schemas.openxmlformats.org/officeDocument/2006/relationships/hyperlink" Target="https://cais.iias.spb.su/gitlab/smart-m3/SofiaKPWrappe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saboteurincave@gmail.com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96" y="1412776"/>
            <a:ext cx="8819456" cy="1470025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Интеллектуальные пространства.</a:t>
            </a:r>
            <a:br>
              <a:rPr lang="ru-RU" sz="3600" dirty="0"/>
            </a:br>
            <a:r>
              <a:rPr lang="en-US" sz="3600" dirty="0"/>
              <a:t>Smart-M3</a:t>
            </a:r>
            <a:r>
              <a:rPr lang="ru-RU" sz="3600" dirty="0"/>
              <a:t>.</a:t>
            </a:r>
            <a:br>
              <a:rPr lang="ru-RU" sz="3600" dirty="0"/>
            </a:br>
            <a:r>
              <a:rPr lang="ru-RU" sz="3600" dirty="0"/>
              <a:t>Особенности развертывания на различных устройствах</a:t>
            </a:r>
            <a:endParaRPr lang="en-US" sz="3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07704" y="3789040"/>
            <a:ext cx="6912768" cy="2088232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Михайлов С.А.,</a:t>
            </a:r>
            <a:br>
              <a:rPr lang="ru-RU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ru-RU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аспирант</a:t>
            </a:r>
            <a:br>
              <a:rPr lang="ru-RU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br>
              <a:rPr lang="ru-RU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ru-RU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СПИИРАН, </a:t>
            </a:r>
            <a:br>
              <a:rPr lang="ru-RU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ru-RU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Университет ИТМО</a:t>
            </a:r>
            <a:br>
              <a:rPr lang="ru-RU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endParaRPr lang="ru-RU" sz="2000" baseline="30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48"/>
          <p:cNvSpPr txBox="1">
            <a:spLocks noChangeArrowheads="1"/>
          </p:cNvSpPr>
          <p:nvPr/>
        </p:nvSpPr>
        <p:spPr bwMode="auto">
          <a:xfrm>
            <a:off x="304800" y="866775"/>
            <a:ext cx="3094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04.10.20</a:t>
            </a:r>
            <a:r>
              <a:rPr lang="ru-RU" dirty="0"/>
              <a:t>2</a:t>
            </a:r>
            <a:r>
              <a:rPr lang="en-US" dirty="0"/>
              <a:t>1 – </a:t>
            </a:r>
            <a:r>
              <a:rPr lang="ru-RU" dirty="0"/>
              <a:t>Санкт-Петербург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5E007-57BA-4ED0-918F-A62B5367A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867328" cy="1066130"/>
          </a:xfrm>
        </p:spPr>
        <p:txBody>
          <a:bodyPr/>
          <a:lstStyle/>
          <a:p>
            <a:r>
              <a:rPr lang="ru-RU" dirty="0"/>
              <a:t>Способы развертывания платформы </a:t>
            </a:r>
            <a:r>
              <a:rPr lang="en-US" dirty="0"/>
              <a:t>Smart-M3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8CDBB5-173D-49A3-AF4E-9C6EE469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Компиляция исходного кода под </a:t>
            </a:r>
            <a:r>
              <a:rPr lang="ru-RU" dirty="0" err="1"/>
              <a:t>нативную</a:t>
            </a:r>
            <a:r>
              <a:rPr lang="ru-RU" dirty="0"/>
              <a:t> платформу:</a:t>
            </a:r>
          </a:p>
          <a:p>
            <a:pPr lvl="1"/>
            <a:r>
              <a:rPr lang="en-US" dirty="0"/>
              <a:t>Windows</a:t>
            </a:r>
          </a:p>
          <a:p>
            <a:pPr lvl="1"/>
            <a:r>
              <a:rPr lang="en-US" dirty="0"/>
              <a:t>Linux/Unix</a:t>
            </a:r>
          </a:p>
          <a:p>
            <a:pPr lvl="1"/>
            <a:r>
              <a:rPr lang="en-US" dirty="0" err="1"/>
              <a:t>MacOs</a:t>
            </a:r>
            <a:endParaRPr lang="en-US" dirty="0"/>
          </a:p>
          <a:p>
            <a:pPr lvl="1"/>
            <a:r>
              <a:rPr lang="ru-RU" dirty="0"/>
              <a:t>и т.д.</a:t>
            </a:r>
            <a:endParaRPr lang="en-US" dirty="0"/>
          </a:p>
          <a:p>
            <a:r>
              <a:rPr lang="ru-RU" dirty="0"/>
              <a:t>У каждой из платформ могут свои подводные камни, способы установки библиотек – необходимо сделать способ установки платформы универсальным.</a:t>
            </a:r>
          </a:p>
          <a:p>
            <a:r>
              <a:rPr lang="ru-RU" dirty="0"/>
              <a:t>Решение – </a:t>
            </a:r>
            <a:r>
              <a:rPr lang="en-US" b="1" dirty="0"/>
              <a:t>Docker</a:t>
            </a:r>
            <a:r>
              <a:rPr lang="ru-RU" dirty="0"/>
              <a:t>, среда для развертывания контейнеров с приложениями на любой из платформ, поддерживающих данную технологию:</a:t>
            </a:r>
          </a:p>
          <a:p>
            <a:pPr lvl="1"/>
            <a:r>
              <a:rPr lang="ru-RU" dirty="0"/>
              <a:t>Быстрее, чем просто полная виртуализация (например, </a:t>
            </a:r>
            <a:r>
              <a:rPr lang="en-US" dirty="0"/>
              <a:t>VirtualBox + Vagrant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Единое рабочее окружение, которое везде воспроизводится</a:t>
            </a:r>
          </a:p>
          <a:p>
            <a:pPr lvl="1"/>
            <a:r>
              <a:rPr lang="ru-RU" dirty="0"/>
              <a:t>Контейнер изолирован от внешней среды</a:t>
            </a:r>
          </a:p>
          <a:p>
            <a:pPr lvl="1"/>
            <a:r>
              <a:rPr lang="ru-RU" dirty="0"/>
              <a:t>Можно хранить свои данные в хост-платформе и давать доступ к ним в контейнеру</a:t>
            </a:r>
          </a:p>
          <a:p>
            <a:pPr lvl="1"/>
            <a:r>
              <a:rPr lang="ru-RU" dirty="0"/>
              <a:t>Хорошо подходит для микро-сервисов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2A585F-1610-4690-A8D4-91A880F4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895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6A478E-8A57-40EC-9037-B90AAA290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1066130"/>
          </a:xfrm>
        </p:spPr>
        <p:txBody>
          <a:bodyPr/>
          <a:lstStyle/>
          <a:p>
            <a:r>
              <a:rPr lang="en-US" dirty="0"/>
              <a:t>Docker: </a:t>
            </a:r>
            <a:r>
              <a:rPr lang="ru-RU" dirty="0"/>
              <a:t>пример архитектуры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5BC0FC-56FB-4B68-A27A-266BF9A3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0C8F6B-EFC8-45BB-B7CF-E4BE2F5EF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848"/>
            <a:ext cx="9144000" cy="36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48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48DB0-17CE-436E-8BCA-17F6B69EE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066130"/>
          </a:xfrm>
        </p:spPr>
        <p:txBody>
          <a:bodyPr/>
          <a:lstStyle/>
          <a:p>
            <a:r>
              <a:rPr lang="en-US" dirty="0"/>
              <a:t>Docker: </a:t>
            </a:r>
            <a:r>
              <a:rPr lang="ru-RU" dirty="0"/>
              <a:t>пример </a:t>
            </a:r>
            <a:r>
              <a:rPr lang="en-US" dirty="0" err="1"/>
              <a:t>Dockerfile</a:t>
            </a:r>
            <a:r>
              <a:rPr lang="en-US" dirty="0"/>
              <a:t> (</a:t>
            </a:r>
            <a:r>
              <a:rPr lang="en-US" dirty="0" err="1"/>
              <a:t>CuteSIB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BF31D0-A2F0-4A02-9808-09E8C39BA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l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ubuntu:latest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set -x; \       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apt update \       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&amp;&amp; apt install -y --no-install-recommends \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qt5-qmake qt5-default \ …</a:t>
            </a:r>
          </a:p>
          <a:p>
            <a:pPr marL="0" indent="0" algn="l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 algn="l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set -x; \</a:t>
            </a:r>
          </a:p>
          <a:p>
            <a:pPr marL="0" indent="0" algn="l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/home/cutesib-0.5.0_without_windows\        </a:t>
            </a:r>
          </a:p>
          <a:p>
            <a:pPr marL="0" indent="0" algn="l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qmake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make &amp;&amp; make install</a:t>
            </a:r>
          </a:p>
          <a:p>
            <a:pPr marL="0" indent="0" algn="l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 algn="l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cutesib.ini /etc/cutesib.ini</a:t>
            </a:r>
          </a:p>
          <a:p>
            <a:pPr marL="0" indent="0" algn="l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set -x;\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/data</a:t>
            </a:r>
          </a:p>
          <a:p>
            <a:pPr marL="0" indent="0" algn="l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10010</a:t>
            </a:r>
          </a:p>
          <a:p>
            <a:pPr marL="0" indent="0" algn="l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["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cutesib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FB9ECB-249C-4822-9DA1-DD5656D6D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89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3D8C11C-FF9C-4E0C-B5DE-56234B257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version: ‘2’</a:t>
            </a:r>
          </a:p>
          <a:p>
            <a:pPr marL="0" indent="0" algn="l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services:    </a:t>
            </a:r>
          </a:p>
          <a:p>
            <a:pPr marL="0" indent="0" algn="l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smart-m3:        </a:t>
            </a:r>
          </a:p>
          <a:p>
            <a:pPr marL="0" indent="0" algn="l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smart-m3        				build: .</a:t>
            </a:r>
          </a:p>
          <a:p>
            <a:pPr marL="0" indent="0" algn="l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working_dir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/data        					restart: always</a:t>
            </a:r>
          </a:p>
          <a:p>
            <a:pPr marL="0" indent="0" algn="l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ports:</a:t>
            </a:r>
          </a:p>
          <a:p>
            <a:pPr marL="0" indent="0" algn="l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- 10010:10010</a:t>
            </a:r>
          </a:p>
          <a:p>
            <a:pPr marL="0" indent="0" algn="l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volumes:</a:t>
            </a:r>
          </a:p>
          <a:p>
            <a:pPr marL="0" indent="0" algn="l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  - /opt/smart-m3:/data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702985-F709-4D72-853A-BC5E237F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ABB77A6-2D6C-4F13-AC7E-7B1F8D61E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066130"/>
          </a:xfrm>
        </p:spPr>
        <p:txBody>
          <a:bodyPr/>
          <a:lstStyle/>
          <a:p>
            <a:r>
              <a:rPr lang="en-US" dirty="0"/>
              <a:t>Docker: </a:t>
            </a:r>
            <a:r>
              <a:rPr lang="ru-RU" dirty="0"/>
              <a:t>пример </a:t>
            </a:r>
            <a:r>
              <a:rPr lang="en-US" dirty="0"/>
              <a:t>docker-</a:t>
            </a:r>
            <a:r>
              <a:rPr lang="en-US" dirty="0" err="1"/>
              <a:t>compose.yaml</a:t>
            </a:r>
            <a:r>
              <a:rPr lang="en-US" dirty="0"/>
              <a:t> (</a:t>
            </a:r>
            <a:r>
              <a:rPr lang="en-US" dirty="0" err="1"/>
              <a:t>CuteSIB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81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BE4030-C7C8-45E7-80F9-CBCA05027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28184" y="3933056"/>
            <a:ext cx="2564904" cy="19236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EE11C-8310-403B-9AF7-5E8E22CD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0739536" cy="1066130"/>
          </a:xfrm>
        </p:spPr>
        <p:txBody>
          <a:bodyPr/>
          <a:lstStyle/>
          <a:p>
            <a:r>
              <a:rPr lang="ru-RU" dirty="0"/>
              <a:t>Ручное развертывание платформы </a:t>
            </a:r>
            <a:br>
              <a:rPr lang="ru-RU" dirty="0"/>
            </a:br>
            <a:r>
              <a:rPr lang="en-US" dirty="0"/>
              <a:t>Smart-M3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роутер </a:t>
            </a:r>
            <a:r>
              <a:rPr lang="en-US" dirty="0"/>
              <a:t>Asus RT-N16)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FAB0D2-B665-4FD5-92FE-0245F5BF6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Кейс: посещение конференций с целью участия в </a:t>
            </a:r>
            <a:r>
              <a:rPr lang="en-US" dirty="0"/>
              <a:t>demo-</a:t>
            </a:r>
            <a:r>
              <a:rPr lang="ru-RU" dirty="0"/>
              <a:t>секциях для демонстрации роботов </a:t>
            </a:r>
            <a:r>
              <a:rPr lang="en-US" dirty="0"/>
              <a:t>Lego Mindstorms EV3;</a:t>
            </a:r>
          </a:p>
          <a:p>
            <a:r>
              <a:rPr lang="ru-RU" dirty="0"/>
              <a:t>Если перенести платформу на роутер, то можно не возить с собой ноутбук, а управлять всей платформой при помощи телефона</a:t>
            </a:r>
          </a:p>
          <a:p>
            <a:r>
              <a:rPr lang="ru-RU" dirty="0"/>
              <a:t>Подводные камни / проблемы:</a:t>
            </a:r>
          </a:p>
          <a:p>
            <a:pPr lvl="1"/>
            <a:r>
              <a:rPr lang="ru-RU" dirty="0"/>
              <a:t>Нет прямого доступа к </a:t>
            </a:r>
            <a:r>
              <a:rPr lang="en-US" dirty="0"/>
              <a:t>OS </a:t>
            </a:r>
            <a:r>
              <a:rPr lang="ru-RU" dirty="0"/>
              <a:t>устройства</a:t>
            </a:r>
          </a:p>
          <a:p>
            <a:pPr lvl="1"/>
            <a:r>
              <a:rPr lang="ru-RU" dirty="0"/>
              <a:t>Маленькое кол-во доступной памяти</a:t>
            </a:r>
          </a:p>
          <a:p>
            <a:pPr lvl="1"/>
            <a:r>
              <a:rPr lang="ru-RU" dirty="0"/>
              <a:t>Другая архитектура (</a:t>
            </a:r>
            <a:r>
              <a:rPr lang="en-US" dirty="0"/>
              <a:t>MIPS, </a:t>
            </a:r>
            <a:r>
              <a:rPr lang="ru-RU" dirty="0"/>
              <a:t>а не </a:t>
            </a:r>
            <a:r>
              <a:rPr lang="en-US" dirty="0"/>
              <a:t>x86/64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Возможные способы решения:</a:t>
            </a:r>
          </a:p>
          <a:p>
            <a:pPr lvl="1"/>
            <a:r>
              <a:rPr lang="ru-RU" dirty="0"/>
              <a:t>Кросс-компиляция</a:t>
            </a:r>
          </a:p>
          <a:p>
            <a:pPr lvl="1"/>
            <a:r>
              <a:rPr lang="ru-RU" u="sng" dirty="0"/>
              <a:t>Компиляция напрямую на устройстве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9996FA-AF97-479E-A131-C9FC2164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7545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A406A61-F724-4E20-A2A9-56F629DCE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>
                <a:latin typeface="+mn-lt"/>
              </a:rPr>
              <a:t>Была выбрана реализация </a:t>
            </a:r>
            <a:r>
              <a:rPr lang="en-US" dirty="0" err="1">
                <a:latin typeface="+mn-lt"/>
              </a:rPr>
              <a:t>resibd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для </a:t>
            </a:r>
            <a:r>
              <a:rPr lang="en-US" dirty="0">
                <a:latin typeface="+mn-lt"/>
              </a:rPr>
              <a:t>SIB (</a:t>
            </a:r>
            <a:r>
              <a:rPr lang="ru-RU" dirty="0">
                <a:latin typeface="+mn-lt"/>
              </a:rPr>
              <a:t>нет </a:t>
            </a:r>
            <a:r>
              <a:rPr lang="en-US" dirty="0">
                <a:latin typeface="+mn-lt"/>
              </a:rPr>
              <a:t>Qt)</a:t>
            </a:r>
            <a:endParaRPr lang="ru-RU" dirty="0">
              <a:latin typeface="+mn-lt"/>
            </a:endParaRPr>
          </a:p>
          <a:p>
            <a:r>
              <a:rPr lang="ru-RU" dirty="0">
                <a:latin typeface="+mn-lt"/>
              </a:rPr>
              <a:t>Роутер был </a:t>
            </a:r>
            <a:r>
              <a:rPr lang="ru-RU" dirty="0" err="1">
                <a:latin typeface="+mn-lt"/>
              </a:rPr>
              <a:t>перепрошит</a:t>
            </a:r>
            <a:r>
              <a:rPr lang="ru-RU" dirty="0">
                <a:latin typeface="+mn-lt"/>
              </a:rPr>
              <a:t> под </a:t>
            </a:r>
            <a:r>
              <a:rPr lang="en-US" dirty="0" err="1">
                <a:latin typeface="+mn-lt"/>
              </a:rPr>
              <a:t>OpenWRT</a:t>
            </a:r>
            <a:r>
              <a:rPr lang="en-US" dirty="0">
                <a:latin typeface="+mn-lt"/>
              </a:rPr>
              <a:t> – </a:t>
            </a:r>
            <a:r>
              <a:rPr lang="ru-RU" dirty="0">
                <a:latin typeface="+mn-lt"/>
              </a:rPr>
              <a:t>можно обращаться к устройству через </a:t>
            </a:r>
            <a:r>
              <a:rPr lang="en-US" dirty="0" err="1">
                <a:latin typeface="+mn-lt"/>
              </a:rPr>
              <a:t>ssh</a:t>
            </a:r>
            <a:r>
              <a:rPr lang="en-US" dirty="0">
                <a:latin typeface="+mn-lt"/>
              </a:rPr>
              <a:t>;</a:t>
            </a:r>
          </a:p>
          <a:p>
            <a:r>
              <a:rPr lang="ru-RU" dirty="0">
                <a:latin typeface="+mn-lt"/>
              </a:rPr>
              <a:t>Для расширения пространства был использован </a:t>
            </a:r>
            <a:r>
              <a:rPr lang="ru-RU" dirty="0" err="1">
                <a:latin typeface="+mn-lt"/>
              </a:rPr>
              <a:t>флеш</a:t>
            </a:r>
            <a:r>
              <a:rPr lang="ru-RU" dirty="0">
                <a:latin typeface="+mn-lt"/>
              </a:rPr>
              <a:t>-накопитель, в том числе и под </a:t>
            </a:r>
            <a:r>
              <a:rPr lang="en-US" dirty="0">
                <a:latin typeface="+mn-lt"/>
              </a:rPr>
              <a:t>swap-</a:t>
            </a:r>
            <a:r>
              <a:rPr lang="ru-RU" dirty="0">
                <a:latin typeface="+mn-lt"/>
              </a:rPr>
              <a:t>раздел;</a:t>
            </a:r>
          </a:p>
          <a:p>
            <a:r>
              <a:rPr lang="ru-RU" dirty="0">
                <a:latin typeface="+mn-lt"/>
              </a:rPr>
              <a:t>Поставлен пакетный менеджер </a:t>
            </a:r>
            <a:r>
              <a:rPr lang="en-GB" dirty="0" err="1">
                <a:latin typeface="+mn-lt"/>
                <a:cs typeface="Courier New" panose="02070309020205020404" pitchFamily="49" charset="0"/>
              </a:rPr>
              <a:t>ipkg</a:t>
            </a:r>
            <a:r>
              <a:rPr lang="en-GB" dirty="0">
                <a:latin typeface="+mn-lt"/>
                <a:cs typeface="Courier New" panose="02070309020205020404" pitchFamily="49" charset="0"/>
              </a:rPr>
              <a:t>-opt</a:t>
            </a:r>
            <a:r>
              <a:rPr lang="ru-RU" dirty="0">
                <a:latin typeface="+mn-lt"/>
                <a:cs typeface="Courier New" panose="02070309020205020404" pitchFamily="49" charset="0"/>
              </a:rPr>
              <a:t> для предустановки некоторого ПО и библиотек</a:t>
            </a:r>
          </a:p>
          <a:p>
            <a:r>
              <a:rPr lang="ru-RU" dirty="0">
                <a:latin typeface="+mn-lt"/>
                <a:cs typeface="Courier New" panose="02070309020205020404" pitchFamily="49" charset="0"/>
              </a:rPr>
              <a:t>Внесены изменения в исходный код платформы (некоторые арифметические операции не поддерживались корректно)</a:t>
            </a:r>
          </a:p>
          <a:p>
            <a:r>
              <a:rPr lang="ru-RU" dirty="0">
                <a:latin typeface="+mn-lt"/>
                <a:cs typeface="Courier New" panose="02070309020205020404" pitchFamily="49" charset="0"/>
              </a:rPr>
              <a:t>Долгое ожидание компиляции (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./configure &amp;&amp; make &amp;&amp; make install</a:t>
            </a:r>
            <a:r>
              <a:rPr lang="ru-RU" dirty="0">
                <a:latin typeface="+mn-lt"/>
                <a:cs typeface="Courier New" panose="02070309020205020404" pitchFamily="49" charset="0"/>
              </a:rPr>
              <a:t>)</a:t>
            </a:r>
          </a:p>
          <a:p>
            <a:r>
              <a:rPr lang="ru-RU" dirty="0">
                <a:latin typeface="+mn-lt"/>
                <a:cs typeface="Courier New" panose="02070309020205020404" pitchFamily="49" charset="0"/>
              </a:rPr>
              <a:t>....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Profit!</a:t>
            </a:r>
          </a:p>
          <a:p>
            <a:endParaRPr lang="en-US" dirty="0">
              <a:latin typeface="+mn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i="1" dirty="0">
                <a:latin typeface="+mn-lt"/>
                <a:cs typeface="Courier New" panose="02070309020205020404" pitchFamily="49" charset="0"/>
              </a:rPr>
              <a:t>Insert</a:t>
            </a:r>
            <a:r>
              <a:rPr lang="ru-RU" dirty="0">
                <a:latin typeface="+mn-lt"/>
                <a:cs typeface="Courier New" panose="02070309020205020404" pitchFamily="49" charset="0"/>
              </a:rPr>
              <a:t>: Комп. (К.): </a:t>
            </a:r>
            <a:r>
              <a:rPr lang="ru-RU" dirty="0"/>
              <a:t>0.005–0.001 с., роутер (Р.): </a:t>
            </a:r>
            <a:r>
              <a:rPr lang="en-US" dirty="0"/>
              <a:t>~</a:t>
            </a:r>
            <a:r>
              <a:rPr lang="ru-RU" dirty="0"/>
              <a:t>0.2</a:t>
            </a:r>
            <a:r>
              <a:rPr lang="en-US" dirty="0"/>
              <a:t> c.</a:t>
            </a:r>
            <a:br>
              <a:rPr lang="en-US" dirty="0"/>
            </a:br>
            <a:r>
              <a:rPr lang="en-US" i="1" dirty="0">
                <a:latin typeface="+mn-lt"/>
              </a:rPr>
              <a:t>Query</a:t>
            </a:r>
            <a:r>
              <a:rPr lang="en-US" dirty="0">
                <a:latin typeface="+mn-lt"/>
              </a:rPr>
              <a:t>: </a:t>
            </a:r>
            <a:r>
              <a:rPr lang="ru-RU" dirty="0">
                <a:latin typeface="+mn-lt"/>
              </a:rPr>
              <a:t>К. 0.02–0.1 с., Р. 0.5–</a:t>
            </a:r>
            <a:r>
              <a:rPr lang="ru-RU" b="1" dirty="0">
                <a:latin typeface="+mn-lt"/>
              </a:rPr>
              <a:t>3.5</a:t>
            </a:r>
            <a:r>
              <a:rPr lang="ru-RU" dirty="0">
                <a:latin typeface="+mn-lt"/>
              </a:rPr>
              <a:t> с.</a:t>
            </a:r>
            <a:r>
              <a:rPr lang="en-US" dirty="0">
                <a:latin typeface="+mn-lt"/>
              </a:rPr>
              <a:t> </a:t>
            </a:r>
            <a:endParaRPr lang="ru-RU" dirty="0">
              <a:latin typeface="+mn-lt"/>
            </a:endParaRPr>
          </a:p>
          <a:p>
            <a:pPr marL="0" indent="0">
              <a:buNone/>
            </a:pPr>
            <a:r>
              <a:rPr lang="en-US" i="1" dirty="0">
                <a:latin typeface="+mn-lt"/>
                <a:cs typeface="Courier New" panose="02070309020205020404" pitchFamily="49" charset="0"/>
              </a:rPr>
              <a:t>Subscription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:</a:t>
            </a:r>
            <a:r>
              <a:rPr lang="ru-RU" dirty="0">
                <a:latin typeface="+mn-lt"/>
                <a:cs typeface="Courier New" panose="02070309020205020404" pitchFamily="49" charset="0"/>
              </a:rPr>
              <a:t> К. 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&gt;100k, </a:t>
            </a:r>
            <a:r>
              <a:rPr lang="ru-RU" dirty="0">
                <a:latin typeface="+mn-lt"/>
                <a:cs typeface="Courier New" panose="02070309020205020404" pitchFamily="49" charset="0"/>
              </a:rPr>
              <a:t>Р.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 ~</a:t>
            </a:r>
            <a:r>
              <a:rPr lang="en-US" b="1" dirty="0">
                <a:latin typeface="+mn-lt"/>
                <a:cs typeface="Courier New" panose="02070309020205020404" pitchFamily="49" charset="0"/>
              </a:rPr>
              <a:t>650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 (</a:t>
            </a:r>
            <a:r>
              <a:rPr lang="ru-RU" dirty="0">
                <a:latin typeface="+mn-lt"/>
                <a:cs typeface="Courier New" panose="02070309020205020404" pitchFamily="49" charset="0"/>
              </a:rPr>
              <a:t>система зависала при большем количестве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)</a:t>
            </a:r>
            <a:endParaRPr lang="ru-RU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F7F676-7AC9-43FD-A2AB-5F136F1A3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CA6C97F-2893-45FF-B14E-64A336A4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0739536" cy="1066130"/>
          </a:xfrm>
        </p:spPr>
        <p:txBody>
          <a:bodyPr/>
          <a:lstStyle/>
          <a:p>
            <a:r>
              <a:rPr lang="ru-RU" dirty="0"/>
              <a:t>Ручное развертывание платформы </a:t>
            </a:r>
            <a:br>
              <a:rPr lang="ru-RU" dirty="0"/>
            </a:br>
            <a:r>
              <a:rPr lang="en-US" dirty="0"/>
              <a:t>Smart-M3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роутер </a:t>
            </a:r>
            <a:r>
              <a:rPr lang="en-US" dirty="0"/>
              <a:t>Asus RT-N16)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0602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40C686-98DE-422B-BCEA-EFD5FCC0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1654A3-8D2D-4595-9DE9-A5CD4FCFB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3802"/>
            <a:ext cx="6840760" cy="417728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C9BACE0-01C0-44DD-AD11-B74EF1BDE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782" y="3729737"/>
            <a:ext cx="6395718" cy="311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42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71F069B-0E19-4826-BCF1-DF4253D48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435280" cy="2880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smart_m3.m3_kp_api import *</a:t>
            </a:r>
          </a:p>
          <a:p>
            <a:pPr marL="0" indent="0">
              <a:buNone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__name__ == '__main__':   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m3_kp_api(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PrintDebug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… # program here …   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kp.clean_sib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kp.leave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3FE1E7-CE5C-42F9-AD08-EDDC7862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CC2226B-9637-4E99-8946-A687D2EFF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066800"/>
          </a:xfrm>
        </p:spPr>
        <p:txBody>
          <a:bodyPr/>
          <a:lstStyle/>
          <a:p>
            <a:r>
              <a:rPr lang="ru-RU" dirty="0"/>
              <a:t>Возможные операции в </a:t>
            </a:r>
            <a:r>
              <a:rPr lang="en-US" dirty="0"/>
              <a:t>Smart-M3: Join/Leave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87EA8A7-F477-41B3-AAA8-BBB2CC07321D}"/>
              </a:ext>
            </a:extLst>
          </p:cNvPr>
          <p:cNvSpPr/>
          <p:nvPr/>
        </p:nvSpPr>
        <p:spPr>
          <a:xfrm>
            <a:off x="444616" y="4439723"/>
            <a:ext cx="84352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m3_kp_api() – </a:t>
            </a:r>
            <a:r>
              <a:rPr lang="en-US" b="1" dirty="0">
                <a:cs typeface="Courier New" panose="02070309020205020404" pitchFamily="49" charset="0"/>
              </a:rPr>
              <a:t>Join</a:t>
            </a:r>
            <a:r>
              <a:rPr lang="en-US" dirty="0">
                <a:cs typeface="Courier New" panose="02070309020205020404" pitchFamily="49" charset="0"/>
              </a:rPr>
              <a:t> (</a:t>
            </a:r>
            <a:r>
              <a:rPr lang="ru-RU" dirty="0">
                <a:cs typeface="Courier New" panose="02070309020205020404" pitchFamily="49" charset="0"/>
              </a:rPr>
              <a:t>начало работы, интеллектуальный агент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ru-RU" dirty="0">
                <a:cs typeface="Courier New" panose="02070309020205020404" pitchFamily="49" charset="0"/>
              </a:rPr>
              <a:t>представляется системе и регистрируется в ней</a:t>
            </a:r>
            <a:r>
              <a:rPr lang="en-US" dirty="0">
                <a:cs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kp.clean_sib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– </a:t>
            </a:r>
            <a:r>
              <a:rPr lang="ru-RU" dirty="0">
                <a:cs typeface="Courier New" panose="02070309020205020404" pitchFamily="49" charset="0"/>
              </a:rPr>
              <a:t>Очистка ИП от данных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kp.leave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b="1" dirty="0">
                <a:cs typeface="Courier New" panose="02070309020205020404" pitchFamily="49" charset="0"/>
              </a:rPr>
              <a:t>Leave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ru-RU" dirty="0"/>
              <a:t>завершение работы в системе. </a:t>
            </a:r>
            <a:r>
              <a:rPr lang="ru-RU" u="sng" dirty="0"/>
              <a:t>Необходимо для корректной работы системы</a:t>
            </a:r>
            <a:r>
              <a:rPr lang="en-US" u="sng" dirty="0"/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5968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31B46-9716-425F-B124-040BEA618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066130"/>
          </a:xfrm>
        </p:spPr>
        <p:txBody>
          <a:bodyPr/>
          <a:lstStyle/>
          <a:p>
            <a:r>
              <a:rPr lang="ru-RU" dirty="0"/>
              <a:t>Возможные операции в </a:t>
            </a:r>
            <a:r>
              <a:rPr lang="en-US" dirty="0"/>
              <a:t>Smart-M3: Triples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1E0D04-FE58-4AE5-92C6-2D560BE84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0160"/>
            <a:ext cx="8507288" cy="551723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 = Triple(URI('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Agent_X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'),URI('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has_temperature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'), Literal(10))</a:t>
            </a:r>
          </a:p>
          <a:p>
            <a:pPr marL="0" indent="0" algn="l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URI('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Agent_X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’) – </a:t>
            </a:r>
            <a:r>
              <a:rPr lang="ru-RU" b="1" dirty="0">
                <a:latin typeface="+mj-lt"/>
                <a:cs typeface="Courier New" panose="02070309020205020404" pitchFamily="49" charset="0"/>
              </a:rPr>
              <a:t>Субъект</a:t>
            </a:r>
            <a:r>
              <a:rPr lang="ru-RU" dirty="0">
                <a:latin typeface="+mj-lt"/>
                <a:cs typeface="Courier New" panose="02070309020205020404" pitchFamily="49" charset="0"/>
              </a:rPr>
              <a:t> (кто выполняет действие / обладатель свойства)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URI('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has_temperature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ru-RU" b="1" dirty="0">
                <a:latin typeface="+mn-lt"/>
                <a:cs typeface="Courier New" panose="02070309020205020404" pitchFamily="49" charset="0"/>
              </a:rPr>
              <a:t>Предикат</a:t>
            </a:r>
            <a:r>
              <a:rPr lang="ru-RU" dirty="0">
                <a:latin typeface="+mn-lt"/>
                <a:cs typeface="Courier New" panose="02070309020205020404" pitchFamily="49" charset="0"/>
              </a:rPr>
              <a:t> (отношение между объектами)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Literal(10)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ru-RU" b="1" dirty="0">
                <a:latin typeface="+mn-lt"/>
                <a:cs typeface="Courier New" panose="02070309020205020404" pitchFamily="49" charset="0"/>
              </a:rPr>
              <a:t>Объект</a:t>
            </a:r>
            <a:r>
              <a:rPr lang="ru-RU" dirty="0">
                <a:latin typeface="+mn-lt"/>
                <a:cs typeface="Courier New" panose="02070309020205020404" pitchFamily="49" charset="0"/>
              </a:rPr>
              <a:t> (над кем выполняют действие/ значение свойства)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URI - </a:t>
            </a:r>
            <a:r>
              <a:rPr lang="en-GB" i="1" dirty="0">
                <a:latin typeface="+mn-lt"/>
              </a:rPr>
              <a:t>Uniform Resource Identifier</a:t>
            </a:r>
            <a:r>
              <a:rPr lang="ru-RU" i="1" dirty="0">
                <a:latin typeface="+mn-lt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Literal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ru-RU" dirty="0">
                <a:latin typeface="+mn-lt"/>
                <a:cs typeface="Courier New" panose="02070309020205020404" pitchFamily="49" charset="0"/>
              </a:rPr>
              <a:t>кодирование числа/строки (т.е. значения)</a:t>
            </a:r>
            <a:br>
              <a:rPr lang="en-GB" i="1" dirty="0"/>
            </a:br>
            <a:endParaRPr lang="ru-RU" i="1" dirty="0"/>
          </a:p>
          <a:p>
            <a:pPr marL="0" indent="0" algn="l">
              <a:buNone/>
            </a:pPr>
            <a:r>
              <a:rPr lang="ru-RU" dirty="0">
                <a:cs typeface="Courier New" panose="02070309020205020404" pitchFamily="49" charset="0"/>
              </a:rPr>
              <a:t>Субъект –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ru-RU" dirty="0">
                <a:cs typeface="Courier New" panose="02070309020205020404" pitchFamily="49" charset="0"/>
              </a:rPr>
              <a:t>Предикат –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ru-RU" dirty="0">
                <a:cs typeface="Courier New" panose="02070309020205020404" pitchFamily="49" charset="0"/>
              </a:rPr>
              <a:t>Объект –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lang="en-US" dirty="0">
                <a:cs typeface="Courier New" panose="02070309020205020404" pitchFamily="49" charset="0"/>
              </a:rPr>
              <a:t>/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Literal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F5DA93-9390-49FF-9B16-A3B6ECC2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041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44B7E-5519-40E6-B11A-47743558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1066130"/>
          </a:xfrm>
        </p:spPr>
        <p:txBody>
          <a:bodyPr/>
          <a:lstStyle/>
          <a:p>
            <a:r>
              <a:rPr lang="ru-RU" dirty="0"/>
              <a:t>Возможные операции в </a:t>
            </a:r>
            <a:r>
              <a:rPr lang="en-US" dirty="0"/>
              <a:t>Smart-M3: Insert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8E878F-FE67-4091-9544-63111A8FA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435280" cy="4403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insert_list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[       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Triple(URI('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Agent_X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’),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URI('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has_temperature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’),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Literal(10)),</a:t>
            </a:r>
            <a:endParaRPr lang="ru-R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Triple(URI('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Agent_X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'), URI('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wind_direction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'), Literal('SW’)),</a:t>
            </a:r>
            <a:endParaRPr lang="ru-R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Triple(URI('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Agent_X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'), URI('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send_data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'), URI('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Agent_Y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')),    </a:t>
            </a:r>
            <a:endParaRPr lang="ru-R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kp.load_rdf_insert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insert_list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b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load_rdf_insert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b="1" dirty="0">
                <a:latin typeface="+mn-lt"/>
              </a:rPr>
              <a:t>Insert </a:t>
            </a:r>
            <a:r>
              <a:rPr lang="en-US" dirty="0">
                <a:latin typeface="+mn-lt"/>
              </a:rPr>
              <a:t>(</a:t>
            </a:r>
            <a:r>
              <a:rPr lang="ru-RU" dirty="0">
                <a:latin typeface="+mn-lt"/>
              </a:rPr>
              <a:t>вставка информации в ИП</a:t>
            </a:r>
            <a:r>
              <a:rPr lang="en-US" dirty="0">
                <a:latin typeface="+mn-lt"/>
              </a:rPr>
              <a:t>)</a:t>
            </a:r>
            <a:br>
              <a:rPr lang="ru-RU" dirty="0">
                <a:latin typeface="+mn-lt"/>
              </a:rPr>
            </a:br>
            <a:br>
              <a:rPr lang="ru-RU" dirty="0">
                <a:latin typeface="+mn-lt"/>
              </a:rPr>
            </a:br>
            <a:endParaRPr lang="ru-RU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3F7E66-4DAE-4E6B-B1FD-840073C2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068FF68-C4C3-4787-81DA-2649DE7F6191}"/>
              </a:ext>
            </a:extLst>
          </p:cNvPr>
          <p:cNvSpPr/>
          <p:nvPr/>
        </p:nvSpPr>
        <p:spPr>
          <a:xfrm>
            <a:off x="1043608" y="5743811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!Можно вставлять как одиночную стройку, так и список!</a:t>
            </a:r>
          </a:p>
        </p:txBody>
      </p:sp>
    </p:spTree>
    <p:extLst>
      <p:ext uri="{BB962C8B-B14F-4D97-AF65-F5344CB8AC3E}">
        <p14:creationId xmlns:p14="http://schemas.microsoft.com/office/powerpoint/2010/main" val="4262172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Интеллектуальное пространство (ИП);</a:t>
            </a:r>
          </a:p>
          <a:p>
            <a:r>
              <a:rPr lang="ru-RU" dirty="0"/>
              <a:t>Приложения в ИП;</a:t>
            </a:r>
          </a:p>
          <a:p>
            <a:r>
              <a:rPr lang="ru-RU" dirty="0"/>
              <a:t>Примеры работы в ИП;</a:t>
            </a:r>
          </a:p>
          <a:p>
            <a:r>
              <a:rPr lang="en-US" dirty="0"/>
              <a:t>Smart-M3;</a:t>
            </a:r>
          </a:p>
          <a:p>
            <a:r>
              <a:rPr lang="ru-RU" dirty="0"/>
              <a:t>Архитектура </a:t>
            </a:r>
            <a:r>
              <a:rPr lang="en-US" dirty="0"/>
              <a:t>Smart-M3;</a:t>
            </a:r>
          </a:p>
          <a:p>
            <a:r>
              <a:rPr lang="ru-RU" dirty="0"/>
              <a:t>Примеры онтологий агентов ИП;</a:t>
            </a:r>
            <a:endParaRPr lang="en-US" dirty="0"/>
          </a:p>
          <a:p>
            <a:r>
              <a:rPr lang="ru-RU" dirty="0"/>
              <a:t>Способы развертывания платформы </a:t>
            </a:r>
            <a:r>
              <a:rPr lang="en-US" dirty="0"/>
              <a:t>Smart-M3:</a:t>
            </a:r>
          </a:p>
          <a:p>
            <a:pPr lvl="1"/>
            <a:r>
              <a:rPr lang="en-US" dirty="0"/>
              <a:t>Docker</a:t>
            </a:r>
          </a:p>
          <a:p>
            <a:pPr lvl="1"/>
            <a:r>
              <a:rPr lang="ru-RU" dirty="0"/>
              <a:t>Пример ручного развертывания под роутер </a:t>
            </a:r>
            <a:r>
              <a:rPr lang="en-US" dirty="0"/>
              <a:t>Asus RT-N16</a:t>
            </a:r>
            <a:endParaRPr lang="ru-RU" dirty="0"/>
          </a:p>
          <a:p>
            <a:r>
              <a:rPr lang="ru-RU" dirty="0"/>
              <a:t>Операции в </a:t>
            </a:r>
            <a:r>
              <a:rPr lang="en-US" dirty="0"/>
              <a:t>Smart-M3;</a:t>
            </a:r>
            <a:endParaRPr lang="ru-RU" dirty="0"/>
          </a:p>
          <a:p>
            <a:r>
              <a:rPr lang="ru-RU" dirty="0"/>
              <a:t>Общий алгоритм работы в </a:t>
            </a:r>
            <a:r>
              <a:rPr lang="en-US" dirty="0"/>
              <a:t>Smart-M3</a:t>
            </a:r>
          </a:p>
          <a:p>
            <a:r>
              <a:rPr lang="ru-RU" dirty="0"/>
              <a:t>Как запустить </a:t>
            </a:r>
            <a:r>
              <a:rPr lang="en-US" dirty="0"/>
              <a:t>Smart-M3</a:t>
            </a:r>
            <a:r>
              <a:rPr lang="ru-RU" dirty="0"/>
              <a:t>?</a:t>
            </a:r>
            <a:endParaRPr lang="en-US" dirty="0"/>
          </a:p>
          <a:p>
            <a:r>
              <a:rPr lang="ru-RU" dirty="0"/>
              <a:t>Как реализовать агента?</a:t>
            </a:r>
            <a:endParaRPr lang="en-US" dirty="0"/>
          </a:p>
          <a:p>
            <a:r>
              <a:rPr lang="ru-RU" dirty="0"/>
              <a:t>Практические задания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390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4B052-9676-4D90-9B15-E966A537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066130"/>
          </a:xfrm>
        </p:spPr>
        <p:txBody>
          <a:bodyPr/>
          <a:lstStyle/>
          <a:p>
            <a:r>
              <a:rPr lang="ru-RU" dirty="0"/>
              <a:t>Возможные операции в </a:t>
            </a:r>
            <a:r>
              <a:rPr lang="en-US" dirty="0"/>
              <a:t>Smart-M3: Query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31B132-13B7-465C-97A5-7D8DE668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435280" cy="4104456"/>
          </a:xfrm>
        </p:spPr>
        <p:txBody>
          <a:bodyPr>
            <a:normAutofit fontScale="92500"/>
          </a:bodyPr>
          <a:lstStyle/>
          <a:p>
            <a:pPr marL="0" indent="0" algn="l">
              <a:buNone/>
            </a:pP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kp.load_query_rdf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(Triple(None, None, URI('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Agent_Y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’)))</a:t>
            </a:r>
          </a:p>
          <a:p>
            <a:pPr marL="0" indent="0" algn="l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print('Query result about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Agent_Y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the smart space: {}'.format(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kp.result_rdf_query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### 'Query result about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Agent_Y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the smart space: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[Triple(URI('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Agent_X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'), URI('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send_data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'), URI('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Agent_Y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')]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kp.load_query_rdf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b="1" dirty="0">
                <a:latin typeface="+mn-lt"/>
              </a:rPr>
              <a:t>Query </a:t>
            </a:r>
            <a:r>
              <a:rPr lang="en-US" dirty="0">
                <a:latin typeface="+mn-lt"/>
              </a:rPr>
              <a:t>(</a:t>
            </a:r>
            <a:r>
              <a:rPr lang="ru-RU" dirty="0">
                <a:latin typeface="+mn-lt"/>
              </a:rPr>
              <a:t>поиск информации в хранилище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через тройки или </a:t>
            </a:r>
            <a:r>
              <a:rPr lang="en-US" dirty="0">
                <a:latin typeface="+mn-lt"/>
              </a:rPr>
              <a:t>SPARQL-</a:t>
            </a:r>
            <a:r>
              <a:rPr lang="ru-RU" dirty="0">
                <a:latin typeface="+mn-lt"/>
              </a:rPr>
              <a:t>запросы</a:t>
            </a:r>
            <a:r>
              <a:rPr lang="en-US" dirty="0">
                <a:latin typeface="+mn-lt"/>
              </a:rPr>
              <a:t>)</a:t>
            </a:r>
            <a:endParaRPr lang="ru-RU" dirty="0">
              <a:latin typeface="+mn-lt"/>
            </a:endParaRPr>
          </a:p>
          <a:p>
            <a:pPr marL="0" indent="0" algn="l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kp.result_rdf_query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ru-RU" dirty="0">
                <a:latin typeface="+mn-lt"/>
                <a:cs typeface="Courier New" panose="02070309020205020404" pitchFamily="49" charset="0"/>
              </a:rPr>
              <a:t>хранение результатов запроса</a:t>
            </a:r>
            <a:br>
              <a:rPr lang="en-US" dirty="0">
                <a:latin typeface="+mn-lt"/>
                <a:cs typeface="Courier New" panose="02070309020205020404" pitchFamily="49" charset="0"/>
              </a:rPr>
            </a:br>
            <a:br>
              <a:rPr lang="en-US" dirty="0">
                <a:latin typeface="+mn-lt"/>
                <a:cs typeface="Courier New" panose="02070309020205020404" pitchFamily="49" charset="0"/>
              </a:rPr>
            </a:br>
            <a:endParaRPr lang="ru-RU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22D563-4318-4F4D-9212-2935434BD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69D0524-DFC5-4201-8A08-19EA6788B26B}"/>
              </a:ext>
            </a:extLst>
          </p:cNvPr>
          <p:cNvSpPr/>
          <p:nvPr/>
        </p:nvSpPr>
        <p:spPr>
          <a:xfrm>
            <a:off x="498376" y="4907378"/>
            <a:ext cx="83529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cs typeface="Courier New" panose="02070309020205020404" pitchFamily="49" charset="0"/>
              </a:rPr>
              <a:t>! Wildcard !</a:t>
            </a:r>
            <a:endParaRPr lang="ru-RU" sz="24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601AB-13A2-45B4-9590-A1D0917E33ED}"/>
              </a:ext>
            </a:extLst>
          </p:cNvPr>
          <p:cNvSpPr txBox="1"/>
          <p:nvPr/>
        </p:nvSpPr>
        <p:spPr>
          <a:xfrm>
            <a:off x="544087" y="5383033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Triple(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URI('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Agent_Y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  <a:b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dirty="0">
                <a:cs typeface="Courier New" panose="02070309020205020404" pitchFamily="49" charset="0"/>
              </a:rPr>
              <a:t>Если не задать какой-либо элемент из тройки (</a:t>
            </a:r>
            <a:r>
              <a:rPr lang="en-US" dirty="0">
                <a:cs typeface="Courier New" panose="02070309020205020404" pitchFamily="49" charset="0"/>
              </a:rPr>
              <a:t>None</a:t>
            </a:r>
            <a:r>
              <a:rPr lang="ru-RU" dirty="0">
                <a:cs typeface="Courier New" panose="02070309020205020404" pitchFamily="49" charset="0"/>
              </a:rPr>
              <a:t>), то при поиске будут выдаваться информация с </a:t>
            </a:r>
            <a:r>
              <a:rPr lang="ru-RU" i="1" dirty="0">
                <a:cs typeface="Courier New" panose="02070309020205020404" pitchFamily="49" charset="0"/>
              </a:rPr>
              <a:t>любым</a:t>
            </a:r>
            <a:r>
              <a:rPr lang="ru-RU" dirty="0">
                <a:cs typeface="Courier New" panose="02070309020205020404" pitchFamily="49" charset="0"/>
              </a:rPr>
              <a:t> значением данного элемента (при условии соблюдения остальных условий) –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908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E142CA1-D751-4557-B1C1-CF44F0FDA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kp.load_rdf_remove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(Triple(URI('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Agent_X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'), URI('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trash_value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'), None))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load_rdf_remove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b="1" dirty="0">
                <a:latin typeface="+mn-lt"/>
                <a:cs typeface="Courier New" panose="02070309020205020404" pitchFamily="49" charset="0"/>
              </a:rPr>
              <a:t>Remove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 (</a:t>
            </a:r>
            <a:r>
              <a:rPr lang="ru-RU" dirty="0">
                <a:latin typeface="+mn-lt"/>
              </a:rPr>
              <a:t>удаление выбранных троек с поддержкой </a:t>
            </a:r>
            <a:r>
              <a:rPr lang="en-US" dirty="0">
                <a:latin typeface="+mn-lt"/>
              </a:rPr>
              <a:t>wildcards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)</a:t>
            </a:r>
            <a:br>
              <a:rPr lang="en-US" dirty="0">
                <a:latin typeface="+mn-lt"/>
                <a:cs typeface="Courier New" panose="02070309020205020404" pitchFamily="49" charset="0"/>
              </a:rPr>
            </a:br>
            <a:br>
              <a:rPr lang="en-US" dirty="0">
                <a:latin typeface="+mn-lt"/>
                <a:cs typeface="Courier New" panose="02070309020205020404" pitchFamily="49" charset="0"/>
              </a:rPr>
            </a:br>
            <a:br>
              <a:rPr lang="en-US" dirty="0">
                <a:latin typeface="+mn-lt"/>
                <a:cs typeface="Courier New" panose="02070309020205020404" pitchFamily="49" charset="0"/>
              </a:rPr>
            </a:br>
            <a:r>
              <a:rPr lang="ru-RU" dirty="0">
                <a:latin typeface="+mn-lt"/>
                <a:cs typeface="Courier New" panose="02070309020205020404" pitchFamily="49" charset="0"/>
              </a:rPr>
              <a:t>В примере удаляем все тройки, у которых:</a:t>
            </a:r>
          </a:p>
          <a:p>
            <a:pPr algn="l"/>
            <a:r>
              <a:rPr lang="ru-RU" dirty="0">
                <a:latin typeface="+mn-lt"/>
                <a:cs typeface="Courier New" panose="02070309020205020404" pitchFamily="49" charset="0"/>
              </a:rPr>
              <a:t>Субъект =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URI('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Agent_X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ru-RU" b="1" dirty="0">
                <a:latin typeface="+mn-lt"/>
                <a:cs typeface="Courier New" panose="02070309020205020404" pitchFamily="49" charset="0"/>
              </a:rPr>
              <a:t>И  </a:t>
            </a:r>
            <a:r>
              <a:rPr lang="ru-RU" dirty="0">
                <a:latin typeface="+mn-lt"/>
                <a:cs typeface="Courier New" panose="02070309020205020404" pitchFamily="49" charset="0"/>
              </a:rPr>
              <a:t>предикат =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URI('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trash_value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ru-RU" dirty="0">
                <a:latin typeface="+mn-lt"/>
                <a:cs typeface="Courier New" panose="02070309020205020404" pitchFamily="49" charset="0"/>
              </a:rPr>
              <a:t>Объект – любой!</a:t>
            </a:r>
          </a:p>
          <a:p>
            <a:pPr algn="l"/>
            <a:endParaRPr lang="ru-RU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66468D-D61C-4022-9173-B4C7713A0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D4E68BC-15E5-47C5-B0E8-3F31BA5A5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066130"/>
          </a:xfrm>
        </p:spPr>
        <p:txBody>
          <a:bodyPr/>
          <a:lstStyle/>
          <a:p>
            <a:r>
              <a:rPr lang="ru-RU" dirty="0"/>
              <a:t>Возможные операции в </a:t>
            </a:r>
            <a:r>
              <a:rPr lang="en-US" dirty="0"/>
              <a:t>Smart-M3: Remove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6707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710C176-1A27-4EA2-9370-B00361550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kp.load_query_rdf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(Triple(URI('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Agent_X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'), URI('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has_temperature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'), None))</a:t>
            </a:r>
          </a:p>
          <a:p>
            <a:pPr marL="0" indent="0" algn="l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kp.result_rdf_query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&gt; 0:</a:t>
            </a:r>
          </a:p>
          <a:p>
            <a:pPr marL="0" indent="0" algn="l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new_triples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[]</a:t>
            </a:r>
          </a:p>
          <a:p>
            <a:pPr marL="0" indent="0" algn="l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old_triple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kp.result_rdf_query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 algn="l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	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new_triples.append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(Triple(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old_triple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old_triple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[1], Literal(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random.randint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(-10, 20))))</a:t>
            </a:r>
          </a:p>
          <a:p>
            <a:pPr marL="0" indent="0" algn="l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kp.load_rdf_update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new_triples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kp.result_rdf_query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algn="l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load_rdf_update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new_list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old_list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-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+mn-lt"/>
                <a:cs typeface="Courier New" panose="02070309020205020404" pitchFamily="49" charset="0"/>
              </a:rPr>
              <a:t>Update</a:t>
            </a:r>
            <a:r>
              <a:rPr lang="en-GB" sz="20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ru-RU" sz="2000" dirty="0">
                <a:latin typeface="+mn-lt"/>
                <a:cs typeface="Courier New" panose="02070309020205020404" pitchFamily="49" charset="0"/>
              </a:rPr>
              <a:t>(</a:t>
            </a:r>
            <a:r>
              <a:rPr lang="ru-RU" sz="2000" dirty="0">
                <a:latin typeface="+mn-lt"/>
              </a:rPr>
              <a:t>обновление информации. Атомарная операция удаления определенных троек, а потом вставки новых)</a:t>
            </a:r>
            <a:endParaRPr lang="ru-RU" sz="2000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4C64BB-5D1D-459D-B03F-FBB8D3E8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AAE10BC-5ADF-4B7E-9E84-5BF97D18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066130"/>
          </a:xfrm>
        </p:spPr>
        <p:txBody>
          <a:bodyPr/>
          <a:lstStyle/>
          <a:p>
            <a:r>
              <a:rPr lang="ru-RU" dirty="0"/>
              <a:t>Возможные операции в </a:t>
            </a:r>
            <a:r>
              <a:rPr lang="en-US" dirty="0"/>
              <a:t>Smart-M3: Update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0831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2336C27-99AD-44C5-A3C4-8CE0804DD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Для взаимодействия ИА каждому необходимо «слушать» изменения в хранилище данных, причем у каждого из ИА набор информации – свой;</a:t>
            </a:r>
          </a:p>
          <a:p>
            <a:r>
              <a:rPr lang="ru-RU" dirty="0"/>
              <a:t>Для упрощения такого рода взаимодействия платформа </a:t>
            </a:r>
            <a:r>
              <a:rPr lang="en-US" dirty="0"/>
              <a:t>Smart-M3 </a:t>
            </a:r>
            <a:r>
              <a:rPr lang="ru-RU" dirty="0"/>
              <a:t>предлагает механизм </a:t>
            </a:r>
            <a:r>
              <a:rPr lang="en-US" dirty="0"/>
              <a:t>Publish / </a:t>
            </a:r>
            <a:r>
              <a:rPr lang="en-US" dirty="0" err="1"/>
              <a:t>Subsribe</a:t>
            </a:r>
            <a:r>
              <a:rPr lang="ru-RU" dirty="0"/>
              <a:t>:</a:t>
            </a:r>
            <a:endParaRPr lang="en-US" dirty="0"/>
          </a:p>
          <a:p>
            <a:pPr marL="0" indent="0" algn="l">
              <a:buNone/>
            </a:pPr>
            <a:b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subscription_triple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Triple(URI('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Agent_X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'), None, None)</a:t>
            </a:r>
          </a:p>
          <a:p>
            <a:pPr marL="0" indent="0" algn="l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handler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KP_Handler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algn="l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handler_subscription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kp.load_subscribe_RDF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subscription_triple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handler)</a:t>
            </a:r>
            <a:b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KP_Handler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ru-RU" dirty="0">
                <a:latin typeface="+mn-lt"/>
                <a:cs typeface="Courier New" panose="02070309020205020404" pitchFamily="49" charset="0"/>
              </a:rPr>
              <a:t>реализация логики работы с данными, работает в отдельном потоке</a:t>
            </a:r>
            <a:b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load_subscribe_RDF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(triplet, handler)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b="1" dirty="0">
                <a:latin typeface="+mn-lt"/>
                <a:cs typeface="Courier New" panose="02070309020205020404" pitchFamily="49" charset="0"/>
              </a:rPr>
              <a:t>Subscribe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 (</a:t>
            </a:r>
            <a:r>
              <a:rPr lang="ru-RU" dirty="0">
                <a:latin typeface="+mn-lt"/>
                <a:cs typeface="Courier New" panose="02070309020205020404" pitchFamily="49" charset="0"/>
              </a:rPr>
              <a:t>подписка на </a:t>
            </a:r>
            <a:r>
              <a:rPr lang="ru-RU" b="1" u="sng" dirty="0">
                <a:latin typeface="+mn-lt"/>
                <a:cs typeface="Courier New" panose="02070309020205020404" pitchFamily="49" charset="0"/>
              </a:rPr>
              <a:t>определенные</a:t>
            </a:r>
            <a:r>
              <a:rPr lang="ru-RU" dirty="0">
                <a:latin typeface="+mn-lt"/>
                <a:cs typeface="Courier New" panose="02070309020205020404" pitchFamily="49" charset="0"/>
              </a:rPr>
              <a:t> изменения в ИП!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)</a:t>
            </a:r>
            <a:endParaRPr lang="ru-RU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90968D-BBAD-4F2C-BF97-6F4E136B5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F8BB973-1A14-44A4-957B-FEF2E94F7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578850" cy="1066800"/>
          </a:xfrm>
        </p:spPr>
        <p:txBody>
          <a:bodyPr/>
          <a:lstStyle/>
          <a:p>
            <a:r>
              <a:rPr lang="ru-RU" dirty="0"/>
              <a:t>Возможные операции в </a:t>
            </a:r>
            <a:r>
              <a:rPr lang="en-US" dirty="0"/>
              <a:t>Smart-M3: Subscribe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1758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0875F51-70B7-4DA5-A675-8C36F7882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KP_Handler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__(self,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=None):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self.kp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def handle(self, added, removed):</a:t>
            </a:r>
          </a:p>
          <a:p>
            <a:pPr marL="0" indent="0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Agent_X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reporting: {}'.format(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datetime.now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()))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    added', added)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    removed', removed)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data in added: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if str(data[1]) == '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trash_value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':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print("!!!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KP_sub_reaction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!!! Garbage in the smart space :(")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break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data in removed: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if str(data[1]) == '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trash_value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':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print("!!!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KP_sub_reaction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!!! Some garbage was removed! :)")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break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078644-D7E0-4B66-8D08-FDEE14850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791D96E-2204-45F5-9E63-7ED5E4315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578850" cy="1066800"/>
          </a:xfrm>
        </p:spPr>
        <p:txBody>
          <a:bodyPr/>
          <a:lstStyle/>
          <a:p>
            <a:r>
              <a:rPr lang="ru-RU" dirty="0"/>
              <a:t>Возможные операции в </a:t>
            </a:r>
            <a:r>
              <a:rPr lang="en-US" dirty="0"/>
              <a:t>Smart-M3: Subscribe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1107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E142CA1-D751-4557-B1C1-CF44F0FDA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handler_subscription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kp.load_subscribe_RDF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subscription_triple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handler)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kp.load_unsubscribe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handler_subscription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algn="l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kp.leave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load_unsubscribe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(subscription) – </a:t>
            </a:r>
            <a:r>
              <a:rPr lang="en-US" b="1" dirty="0" err="1">
                <a:latin typeface="+mn-lt"/>
              </a:rPr>
              <a:t>Unsubsribe</a:t>
            </a:r>
            <a:r>
              <a:rPr lang="en-US" dirty="0">
                <a:latin typeface="+mn-lt"/>
              </a:rPr>
              <a:t> (</a:t>
            </a:r>
            <a:r>
              <a:rPr lang="ru-RU" dirty="0">
                <a:latin typeface="+mn-lt"/>
              </a:rPr>
              <a:t>обязательно до того, как ИА покинет пространство, т.е. завершит работу!</a:t>
            </a:r>
            <a:r>
              <a:rPr lang="en-US" dirty="0">
                <a:latin typeface="+mn-lt"/>
              </a:rPr>
              <a:t>)</a:t>
            </a:r>
            <a:endParaRPr lang="en-US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66468D-D61C-4022-9173-B4C7713A0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D4E68BC-15E5-47C5-B0E8-3F31BA5A5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066130"/>
          </a:xfrm>
        </p:spPr>
        <p:txBody>
          <a:bodyPr/>
          <a:lstStyle/>
          <a:p>
            <a:r>
              <a:rPr lang="ru-RU" dirty="0"/>
              <a:t>Возможные операции в </a:t>
            </a:r>
            <a:r>
              <a:rPr lang="en-US" dirty="0"/>
              <a:t>Smart-M3: Unsubscribe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7252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67128" cy="1066130"/>
          </a:xfrm>
        </p:spPr>
        <p:txBody>
          <a:bodyPr/>
          <a:lstStyle/>
          <a:p>
            <a:r>
              <a:rPr lang="ru-RU" dirty="0"/>
              <a:t>Общий алгоритм работы в </a:t>
            </a:r>
            <a:r>
              <a:rPr lang="en-US" dirty="0"/>
              <a:t>Smart-M3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420888"/>
            <a:ext cx="8435280" cy="5184576"/>
          </a:xfrm>
        </p:spPr>
        <p:txBody>
          <a:bodyPr/>
          <a:lstStyle/>
          <a:p>
            <a:r>
              <a:rPr lang="en-US" dirty="0"/>
              <a:t>Join</a:t>
            </a:r>
          </a:p>
          <a:p>
            <a:r>
              <a:rPr lang="en-US" dirty="0"/>
              <a:t>(</a:t>
            </a:r>
            <a:r>
              <a:rPr lang="ru-RU" dirty="0"/>
              <a:t>Опционально</a:t>
            </a:r>
            <a:r>
              <a:rPr lang="en-US" dirty="0"/>
              <a:t>)</a:t>
            </a:r>
            <a:r>
              <a:rPr lang="ru-RU" dirty="0"/>
              <a:t> </a:t>
            </a:r>
            <a:r>
              <a:rPr lang="en-US" dirty="0"/>
              <a:t>subscribe</a:t>
            </a:r>
          </a:p>
          <a:p>
            <a:r>
              <a:rPr lang="en-US" dirty="0"/>
              <a:t>Insert/query/remove ….</a:t>
            </a:r>
          </a:p>
          <a:p>
            <a:r>
              <a:rPr lang="ru-RU" dirty="0"/>
              <a:t>Ожидание завершения работы (ждем клавишу, команды из ИП</a:t>
            </a:r>
            <a:r>
              <a:rPr lang="en-US" dirty="0"/>
              <a:t> </a:t>
            </a:r>
            <a:r>
              <a:rPr lang="ru-RU" dirty="0"/>
              <a:t>и т. д.)</a:t>
            </a:r>
          </a:p>
          <a:p>
            <a:r>
              <a:rPr lang="ru-RU" dirty="0"/>
              <a:t>(если были подписки) – </a:t>
            </a:r>
            <a:r>
              <a:rPr lang="en-US" dirty="0"/>
              <a:t>unsubscribe</a:t>
            </a:r>
          </a:p>
          <a:p>
            <a:r>
              <a:rPr lang="en-US" dirty="0"/>
              <a:t>Leave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213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запустить?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2920" y="2708920"/>
            <a:ext cx="8435280" cy="51845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https://sourceforge.net/projects/smart-m3/files/CuteSIB_0.5/</a:t>
            </a:r>
            <a:endParaRPr lang="en-US" dirty="0"/>
          </a:p>
          <a:p>
            <a:pPr marL="857250" lvl="1" indent="-457200"/>
            <a:r>
              <a:rPr lang="ru-RU" dirty="0"/>
              <a:t>Готовый вариант для </a:t>
            </a:r>
            <a:r>
              <a:rPr lang="en-US" dirty="0"/>
              <a:t>Windows: </a:t>
            </a:r>
            <a:r>
              <a:rPr lang="en-US" dirty="0">
                <a:hlinkClick r:id="rId3" tooltip="Click to download CuteSIB-0.5.0_win_binaries.zip"/>
              </a:rPr>
              <a:t>CuteSIB-0.5.0_win_binaries.zip</a:t>
            </a:r>
            <a:endParaRPr lang="en-US" dirty="0"/>
          </a:p>
          <a:p>
            <a:pPr marL="857250" lvl="1" indent="-457200"/>
            <a:r>
              <a:rPr lang="ru-RU" dirty="0"/>
              <a:t>Для </a:t>
            </a:r>
            <a:r>
              <a:rPr lang="en-US" dirty="0"/>
              <a:t>Unix </a:t>
            </a:r>
            <a:r>
              <a:rPr lang="ru-RU" dirty="0"/>
              <a:t>пользователей </a:t>
            </a:r>
            <a:r>
              <a:rPr lang="en-US" dirty="0"/>
              <a:t>- </a:t>
            </a:r>
            <a:r>
              <a:rPr lang="en-US" dirty="0">
                <a:hlinkClick r:id="rId4" tooltip="Click to download CuteSIB-0.5.0.zip"/>
              </a:rPr>
              <a:t>CuteSIB-0.5.0.zip</a:t>
            </a:r>
            <a:r>
              <a:rPr lang="ru-RU" dirty="0"/>
              <a:t> (исходный код, который необходимо локально собрать)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Воспользоваться </a:t>
            </a:r>
            <a:r>
              <a:rPr lang="en-US" dirty="0"/>
              <a:t>Docker-container’</a:t>
            </a:r>
            <a:r>
              <a:rPr lang="ru-RU" dirty="0"/>
              <a:t>ом (построить у себя локально)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https://cais.iias.spb.su/gitlab/smart-m3/smart-m3-docker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3252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131024" cy="1066130"/>
          </a:xfrm>
        </p:spPr>
        <p:txBody>
          <a:bodyPr/>
          <a:lstStyle/>
          <a:p>
            <a:r>
              <a:rPr lang="ru-RU" dirty="0"/>
              <a:t>Как реализовать агента?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844824"/>
            <a:ext cx="8435280" cy="5184576"/>
          </a:xfrm>
        </p:spPr>
        <p:txBody>
          <a:bodyPr/>
          <a:lstStyle/>
          <a:p>
            <a:r>
              <a:rPr lang="ru-RU" dirty="0"/>
              <a:t>Реализация </a:t>
            </a:r>
            <a:r>
              <a:rPr lang="en-US" dirty="0"/>
              <a:t>KPI </a:t>
            </a:r>
            <a:r>
              <a:rPr lang="ru-RU" dirty="0"/>
              <a:t>на </a:t>
            </a:r>
            <a:r>
              <a:rPr lang="en-US" dirty="0"/>
              <a:t>Python</a:t>
            </a:r>
            <a:r>
              <a:rPr lang="ru-RU" dirty="0"/>
              <a:t> 3.</a:t>
            </a:r>
            <a:r>
              <a:rPr lang="en-US" dirty="0"/>
              <a:t>*: </a:t>
            </a:r>
            <a:r>
              <a:rPr lang="en-US" dirty="0">
                <a:hlinkClick r:id="rId2"/>
              </a:rPr>
              <a:t>https://cais.iias.spb.su/gitlab/smart-m3/Python-Skeleton</a:t>
            </a:r>
            <a:br>
              <a:rPr lang="ru-RU" dirty="0"/>
            </a:br>
            <a:endParaRPr lang="ru-RU" dirty="0"/>
          </a:p>
          <a:p>
            <a:r>
              <a:rPr lang="ru-RU" dirty="0"/>
              <a:t>Реализация </a:t>
            </a:r>
            <a:r>
              <a:rPr lang="en-US" dirty="0"/>
              <a:t>KPI </a:t>
            </a:r>
            <a:r>
              <a:rPr lang="ru-RU" dirty="0"/>
              <a:t>на </a:t>
            </a:r>
            <a:r>
              <a:rPr lang="en-US" dirty="0"/>
              <a:t>Java:  </a:t>
            </a:r>
            <a:r>
              <a:rPr lang="en-US" dirty="0">
                <a:hlinkClick r:id="rId3"/>
              </a:rPr>
              <a:t>https://sourceforge.net/projects/smartm3-javakpi/</a:t>
            </a:r>
            <a:endParaRPr lang="en-US" dirty="0"/>
          </a:p>
          <a:p>
            <a:pPr lvl="1"/>
            <a:r>
              <a:rPr lang="ru-RU" dirty="0"/>
              <a:t>Оболочка над библиотекой: </a:t>
            </a:r>
            <a:r>
              <a:rPr lang="en-US" dirty="0">
                <a:hlinkClick r:id="rId4"/>
              </a:rPr>
              <a:t>https://cais.iias.spb.su/gitlab/smart-m3/SofiaKPWrapper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87056" y="5229200"/>
            <a:ext cx="7945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hlinkClick r:id="rId5"/>
              </a:rPr>
              <a:t>Разработка интеллектуальных систем на базе платформы Smart-M3</a:t>
            </a:r>
            <a:r>
              <a:rPr lang="ru-RU" dirty="0"/>
              <a:t> (методичка с общими принципами работы)</a:t>
            </a:r>
          </a:p>
        </p:txBody>
      </p:sp>
    </p:spTree>
    <p:extLst>
      <p:ext uri="{BB962C8B-B14F-4D97-AF65-F5344CB8AC3E}">
        <p14:creationId xmlns:p14="http://schemas.microsoft.com/office/powerpoint/2010/main" val="1184806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4B54BA-668E-4EE8-9EB8-0AC4DA96A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Базовое задание (</a:t>
            </a:r>
            <a:r>
              <a:rPr lang="en-US" dirty="0"/>
              <a:t>4</a:t>
            </a:r>
            <a:r>
              <a:rPr lang="ru-RU" dirty="0"/>
              <a:t> балла)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327E1D-F44F-45CF-9EA3-2A424CF28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b="1" dirty="0"/>
              <a:t>Проверка </a:t>
            </a:r>
            <a:r>
              <a:rPr lang="ru-RU" b="1" dirty="0" err="1"/>
              <a:t>insert</a:t>
            </a:r>
            <a:r>
              <a:rPr lang="ru-RU" b="1" dirty="0"/>
              <a:t> / </a:t>
            </a:r>
            <a:r>
              <a:rPr lang="ru-RU" b="1" dirty="0" err="1"/>
              <a:t>query</a:t>
            </a:r>
            <a:r>
              <a:rPr lang="ru-RU" b="1" dirty="0"/>
              <a:t> / </a:t>
            </a:r>
            <a:r>
              <a:rPr lang="ru-RU" b="1" dirty="0" err="1"/>
              <a:t>update</a:t>
            </a:r>
            <a:r>
              <a:rPr lang="ru-RU" b="1" dirty="0"/>
              <a:t> / </a:t>
            </a:r>
            <a:r>
              <a:rPr lang="ru-RU" b="1" dirty="0" err="1"/>
              <a:t>remove</a:t>
            </a:r>
            <a:endParaRPr lang="ru-RU" b="1" dirty="0"/>
          </a:p>
          <a:p>
            <a:br>
              <a:rPr lang="ru-RU" dirty="0"/>
            </a:br>
            <a:r>
              <a:rPr lang="ru-RU" dirty="0"/>
              <a:t>Вставить несколько RDF-троек при помощи </a:t>
            </a:r>
            <a:r>
              <a:rPr lang="ru-RU" i="1" dirty="0" err="1"/>
              <a:t>Insert</a:t>
            </a:r>
            <a:r>
              <a:rPr lang="ru-RU" dirty="0"/>
              <a:t>. Проверить их вставку при помощи операции </a:t>
            </a:r>
            <a:r>
              <a:rPr lang="ru-RU" i="1" dirty="0" err="1"/>
              <a:t>Query</a:t>
            </a:r>
            <a:r>
              <a:rPr lang="ru-RU" i="1" dirty="0"/>
              <a:t> </a:t>
            </a:r>
            <a:r>
              <a:rPr lang="ru-RU" dirty="0"/>
              <a:t>(использовать как строгое условие, когда определена вся тройка, так и условия с </a:t>
            </a:r>
            <a:r>
              <a:rPr lang="ru-RU" dirty="0" err="1"/>
              <a:t>wildcard’ом</a:t>
            </a:r>
            <a:r>
              <a:rPr lang="ru-RU" dirty="0"/>
              <a:t> - т.е. тройка с определенным паттерном). Изменить существующие тройки при помощи команды </a:t>
            </a:r>
            <a:r>
              <a:rPr lang="ru-RU" i="1" dirty="0" err="1"/>
              <a:t>Update</a:t>
            </a:r>
            <a:r>
              <a:rPr lang="ru-RU" dirty="0"/>
              <a:t>. Удалить данные при помощи команды </a:t>
            </a:r>
            <a:r>
              <a:rPr lang="ru-RU" i="1" dirty="0" err="1"/>
              <a:t>Remove</a:t>
            </a:r>
            <a:r>
              <a:rPr lang="ru-RU" dirty="0"/>
              <a:t> (P.S. - команда поддерживает </a:t>
            </a:r>
            <a:r>
              <a:rPr lang="ru-RU" dirty="0" err="1"/>
              <a:t>wildcard’ы</a:t>
            </a:r>
            <a:r>
              <a:rPr lang="ru-RU" dirty="0"/>
              <a:t>).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b="1" dirty="0"/>
              <a:t>Проверка работы подписок</a:t>
            </a:r>
          </a:p>
          <a:p>
            <a:pPr lvl="1" fontAlgn="base"/>
            <a:r>
              <a:rPr lang="ru-RU" dirty="0"/>
              <a:t>Разработать интеллектуального агента, который через равные промежутки времени записывает RDF-тройку вида: [URI(‘</a:t>
            </a:r>
            <a:r>
              <a:rPr lang="ru-RU" dirty="0" err="1"/>
              <a:t>Agent_X</a:t>
            </a:r>
            <a:r>
              <a:rPr lang="ru-RU" dirty="0"/>
              <a:t>’), URI(‘</a:t>
            </a:r>
            <a:r>
              <a:rPr lang="ru-RU" dirty="0" err="1"/>
              <a:t>has_item</a:t>
            </a:r>
            <a:r>
              <a:rPr lang="ru-RU" dirty="0"/>
              <a:t>’), </a:t>
            </a:r>
            <a:r>
              <a:rPr lang="ru-RU" dirty="0" err="1"/>
              <a:t>Literal</a:t>
            </a:r>
            <a:r>
              <a:rPr lang="ru-RU" dirty="0"/>
              <a:t>(число)]. Подписаться на изменение хранилища и удостовериться, что подписка работает. Корректно выйти из системы.</a:t>
            </a:r>
          </a:p>
          <a:p>
            <a:pPr lvl="1" fontAlgn="base"/>
            <a:r>
              <a:rPr lang="ru-RU" dirty="0"/>
              <a:t>Добавить второго агента, который “слушает” изменения в хранилище и удаляет все тройки, в которых субъект - это четное число. Необходимо удостовериться в правильности удалении данных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77AF20-02BF-4908-A1A2-9C09D69A1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2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779096" cy="1066130"/>
          </a:xfrm>
        </p:spPr>
        <p:txBody>
          <a:bodyPr/>
          <a:lstStyle/>
          <a:p>
            <a:r>
              <a:rPr lang="ru-RU" dirty="0"/>
              <a:t>Интеллектуальное пространство (ИП)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5" name="Облако 4"/>
          <p:cNvSpPr/>
          <p:nvPr/>
        </p:nvSpPr>
        <p:spPr>
          <a:xfrm>
            <a:off x="2940251" y="2144396"/>
            <a:ext cx="3240360" cy="2304256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707904" y="2941493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Хранилище знаний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32802" y="1489089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Интеллектуальное пространство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52936"/>
            <a:ext cx="1556792" cy="155679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460" y="1760581"/>
            <a:ext cx="1484784" cy="148478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61" y="4363010"/>
            <a:ext cx="1904635" cy="1627597"/>
          </a:xfrm>
          <a:prstGeom prst="rect">
            <a:avLst/>
          </a:prstGeom>
        </p:spPr>
      </p:pic>
      <p:cxnSp>
        <p:nvCxnSpPr>
          <p:cNvPr id="12" name="Прямая со стрелкой 11"/>
          <p:cNvCxnSpPr>
            <a:stCxn id="8" idx="3"/>
          </p:cNvCxnSpPr>
          <p:nvPr/>
        </p:nvCxnSpPr>
        <p:spPr>
          <a:xfrm flipV="1">
            <a:off x="2013992" y="3573016"/>
            <a:ext cx="901824" cy="58316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9" idx="1"/>
          </p:cNvCxnSpPr>
          <p:nvPr/>
        </p:nvCxnSpPr>
        <p:spPr>
          <a:xfrm flipH="1">
            <a:off x="6300192" y="2502973"/>
            <a:ext cx="799268" cy="2779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0" idx="0"/>
          </p:cNvCxnSpPr>
          <p:nvPr/>
        </p:nvCxnSpPr>
        <p:spPr>
          <a:xfrm flipH="1" flipV="1">
            <a:off x="6165693" y="3786946"/>
            <a:ext cx="1304286" cy="57606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2101" y="4752307"/>
            <a:ext cx="259228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Совместный доступ к</a:t>
            </a:r>
            <a:br>
              <a:rPr lang="ru-RU" dirty="0"/>
            </a:br>
            <a:r>
              <a:rPr lang="ru-RU" dirty="0"/>
              <a:t>информации и знаниям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49769" y="4752307"/>
            <a:ext cx="259228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Доступ к ИП имеют любые агенты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2101" y="5863580"/>
            <a:ext cx="259228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Знания оформлены в виде онтологии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49769" y="5674022"/>
            <a:ext cx="259228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У агентов есть реакция</a:t>
            </a:r>
            <a:br>
              <a:rPr lang="ru-RU" dirty="0"/>
            </a:br>
            <a:r>
              <a:rPr lang="ru-RU" dirty="0"/>
              <a:t>на изменения в хранилище знаний</a:t>
            </a:r>
          </a:p>
        </p:txBody>
      </p:sp>
    </p:spTree>
    <p:extLst>
      <p:ext uri="{BB962C8B-B14F-4D97-AF65-F5344CB8AC3E}">
        <p14:creationId xmlns:p14="http://schemas.microsoft.com/office/powerpoint/2010/main" val="2032598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8BB2A3-8DE5-4E96-993B-68F29811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987008" cy="1066130"/>
          </a:xfrm>
        </p:spPr>
        <p:txBody>
          <a:bodyPr/>
          <a:lstStyle/>
          <a:p>
            <a:r>
              <a:rPr lang="ru-RU" dirty="0"/>
              <a:t>Интеллектуальное приложение 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/>
              <a:t>6</a:t>
            </a:r>
            <a:r>
              <a:rPr lang="ru-RU" dirty="0"/>
              <a:t> баллов)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FA1D99-B7AA-4840-8F03-6A9884790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“Совместный рассказ”. Написать интеллектуальное приложение, в котором N агентов рассказывают какой-либо текст. Агенты не могут общаться напрямую друг с другом, однако могут работать сообща через интеллектуальное пространство (следить какое сообщение было выведено и получать соответствующие куски текста из хранилища данных). Куски текста выводится на консоль пользователя с указанием даты вывода. Текст должен хранится в интеллектуальном пространстве!</a:t>
            </a:r>
          </a:p>
          <a:p>
            <a:pPr marL="0" indent="0">
              <a:buNone/>
            </a:pPr>
            <a:r>
              <a:rPr lang="ru-RU" dirty="0"/>
              <a:t>ИЛИ</a:t>
            </a:r>
          </a:p>
          <a:p>
            <a:r>
              <a:rPr lang="ru-RU" dirty="0"/>
              <a:t>“Угадай число”. Реализовать угадывание числа (0 … 100) через Smart-M3. Приложение-сервер должно инициализировать игру для каждого приложения-клиента и обмениваться с ними данными (реагировать на предложенное клиентом число, сравнивая его с эталонными и отправляя обратно ответ). Приложение-клиент либо самостоятельно генерирует число, либо позволяет пользователю его ввести, после чего отправляет его серверу до тех пор, пока эталонное число не будет угадано.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1C8DFB-00DB-4094-8F16-3E2DE742E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734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11C61D-924F-46AA-A1D2-74A8D8009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131024" cy="1066130"/>
          </a:xfrm>
        </p:spPr>
        <p:txBody>
          <a:bodyPr/>
          <a:lstStyle/>
          <a:p>
            <a:r>
              <a:rPr lang="en-US" dirty="0"/>
              <a:t>Deadlines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4CA3C4-7327-4011-8722-0621F8F3F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Срок выполнения заданий: до 12.10.2021 23:59 </a:t>
            </a:r>
          </a:p>
          <a:p>
            <a:r>
              <a:rPr lang="ru-RU" dirty="0"/>
              <a:t>Отправлять на </a:t>
            </a:r>
            <a:r>
              <a:rPr lang="en-US" dirty="0"/>
              <a:t>email </a:t>
            </a:r>
            <a:r>
              <a:rPr lang="en-US" dirty="0">
                <a:hlinkClick r:id="rId2"/>
              </a:rPr>
              <a:t>saboteurincave@gmail.com</a:t>
            </a:r>
            <a:endParaRPr lang="ru-RU" dirty="0"/>
          </a:p>
          <a:p>
            <a:r>
              <a:rPr lang="ru-RU" dirty="0"/>
              <a:t>Тема письма – «ИТМО 202</a:t>
            </a:r>
            <a:r>
              <a:rPr lang="en-US" dirty="0"/>
              <a:t>1</a:t>
            </a:r>
            <a:r>
              <a:rPr lang="ru-RU" dirty="0"/>
              <a:t> – </a:t>
            </a:r>
            <a:r>
              <a:rPr lang="en-US" dirty="0"/>
              <a:t>Smart-M3 &lt;</a:t>
            </a:r>
            <a:r>
              <a:rPr lang="ru-RU" dirty="0"/>
              <a:t>Фамилия</a:t>
            </a:r>
            <a:r>
              <a:rPr lang="en-US" dirty="0"/>
              <a:t>&gt;</a:t>
            </a:r>
            <a:r>
              <a:rPr lang="ru-RU" dirty="0"/>
              <a:t>»</a:t>
            </a:r>
            <a:endParaRPr lang="en-US" dirty="0"/>
          </a:p>
          <a:p>
            <a:r>
              <a:rPr lang="ru-RU" dirty="0"/>
              <a:t>Если будут вопросы по моментам реализации, то писать в </a:t>
            </a:r>
            <a:r>
              <a:rPr lang="en-US" dirty="0"/>
              <a:t>Telegram</a:t>
            </a:r>
            <a:r>
              <a:rPr lang="ru-RU" dirty="0"/>
              <a:t>:</a:t>
            </a:r>
            <a:r>
              <a:rPr lang="en-US" dirty="0"/>
              <a:t> @</a:t>
            </a:r>
            <a:r>
              <a:rPr lang="en-US" dirty="0" err="1"/>
              <a:t>SaboteurInCave</a:t>
            </a:r>
            <a:r>
              <a:rPr lang="en-US" dirty="0"/>
              <a:t> </a:t>
            </a:r>
            <a:r>
              <a:rPr lang="ru-RU" dirty="0"/>
              <a:t>(будние дни, с 11 до 20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1464F0C-242F-4AAF-8FE1-083E1224A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659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3200" dirty="0"/>
              <a:t>Спасибо за внимание!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769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Приложения в ИП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2276872"/>
            <a:ext cx="8435280" cy="5184576"/>
          </a:xfrm>
        </p:spPr>
        <p:txBody>
          <a:bodyPr/>
          <a:lstStyle/>
          <a:p>
            <a:r>
              <a:rPr lang="ru-RU" dirty="0"/>
              <a:t>Выполняются на множестве устройств с участием нескольких агентов (1 устройств = </a:t>
            </a:r>
            <a:r>
              <a:rPr lang="en-US" dirty="0"/>
              <a:t>N </a:t>
            </a:r>
            <a:r>
              <a:rPr lang="ru-RU" dirty="0"/>
              <a:t>агентов);</a:t>
            </a:r>
          </a:p>
          <a:p>
            <a:r>
              <a:rPr lang="ru-RU" dirty="0"/>
              <a:t>Агенты «общаются» через общее пространство;</a:t>
            </a:r>
          </a:p>
          <a:p>
            <a:r>
              <a:rPr lang="ru-RU" dirty="0"/>
              <a:t>Есть локальные данные, а есть – глобальные, к последним не всегда есть доступ в полном объеме;</a:t>
            </a:r>
          </a:p>
          <a:p>
            <a:r>
              <a:rPr lang="ru-RU" dirty="0"/>
              <a:t>Работа с контекстом на основе онтологий;</a:t>
            </a:r>
          </a:p>
          <a:p>
            <a:r>
              <a:rPr lang="ru-RU" dirty="0" err="1"/>
              <a:t>Проактивность</a:t>
            </a:r>
            <a:r>
              <a:rPr lang="ru-RU" dirty="0"/>
              <a:t> – т.е. предсказание будущего события или реакция на него до его наступления.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209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91064" cy="1066130"/>
          </a:xfrm>
        </p:spPr>
        <p:txBody>
          <a:bodyPr/>
          <a:lstStyle/>
          <a:p>
            <a:r>
              <a:rPr lang="ru-RU" dirty="0"/>
              <a:t>Примеры работы в ИП</a:t>
            </a:r>
          </a:p>
        </p:txBody>
      </p:sp>
      <p:pic>
        <p:nvPicPr>
          <p:cNvPr id="5" name="Manipulating_Scenari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560513"/>
            <a:ext cx="8435975" cy="4745037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87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987008" cy="1066130"/>
          </a:xfrm>
        </p:spPr>
        <p:txBody>
          <a:bodyPr/>
          <a:lstStyle/>
          <a:p>
            <a:r>
              <a:rPr lang="ru-RU" dirty="0"/>
              <a:t>Примеры работы в ИП (2)</a:t>
            </a:r>
          </a:p>
        </p:txBody>
      </p:sp>
      <p:pic>
        <p:nvPicPr>
          <p:cNvPr id="5" name="Scenario_Letters_ITMO_New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560513"/>
            <a:ext cx="8435975" cy="4745037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46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Smart-M3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8241" y="2060848"/>
            <a:ext cx="8435280" cy="5184576"/>
          </a:xfrm>
        </p:spPr>
        <p:txBody>
          <a:bodyPr/>
          <a:lstStyle/>
          <a:p>
            <a:r>
              <a:rPr lang="ru-RU" dirty="0"/>
              <a:t>Реализация идей «интеллектуального пространства»</a:t>
            </a:r>
          </a:p>
          <a:p>
            <a:r>
              <a:rPr lang="en-US" dirty="0"/>
              <a:t>M3:</a:t>
            </a:r>
          </a:p>
          <a:p>
            <a:pPr lvl="1"/>
            <a:r>
              <a:rPr lang="en-US" dirty="0"/>
              <a:t>Multi-vendor</a:t>
            </a:r>
            <a:r>
              <a:rPr lang="ru-RU" dirty="0"/>
              <a:t> – любой производитель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Multi-device</a:t>
            </a:r>
            <a:r>
              <a:rPr lang="ru-RU" dirty="0"/>
              <a:t> – любое устройство</a:t>
            </a:r>
            <a:endParaRPr lang="en-US" dirty="0"/>
          </a:p>
          <a:p>
            <a:pPr lvl="1"/>
            <a:r>
              <a:rPr lang="en-US" dirty="0"/>
              <a:t>Multi-domain</a:t>
            </a:r>
            <a:r>
              <a:rPr lang="ru-RU" dirty="0"/>
              <a:t> – любая информация</a:t>
            </a:r>
          </a:p>
          <a:p>
            <a:r>
              <a:rPr lang="ru-RU" dirty="0"/>
              <a:t>Работа на основе онтологического подхода;</a:t>
            </a:r>
          </a:p>
          <a:p>
            <a:r>
              <a:rPr lang="ru-RU" dirty="0"/>
              <a:t>Реализован механизм «</a:t>
            </a:r>
            <a:r>
              <a:rPr lang="en-US" dirty="0"/>
              <a:t>publish – subscribe</a:t>
            </a:r>
            <a:r>
              <a:rPr lang="ru-RU" dirty="0"/>
              <a:t>», на основе которого можно реализовывать взаимодействие агентов;</a:t>
            </a:r>
          </a:p>
          <a:p>
            <a:r>
              <a:rPr lang="ru-RU" dirty="0"/>
              <a:t>Поддержка </a:t>
            </a:r>
            <a:r>
              <a:rPr lang="en-US" dirty="0"/>
              <a:t>SPARQL-</a:t>
            </a:r>
            <a:r>
              <a:rPr lang="ru-RU" dirty="0"/>
              <a:t>запросов.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104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050904" cy="1066130"/>
          </a:xfrm>
        </p:spPr>
        <p:txBody>
          <a:bodyPr/>
          <a:lstStyle/>
          <a:p>
            <a:r>
              <a:rPr lang="en-US" dirty="0"/>
              <a:t>Smart-M3. </a:t>
            </a:r>
            <a:r>
              <a:rPr lang="ru-RU" dirty="0"/>
              <a:t>Архитектура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</a:t>
            </a:fld>
            <a:endParaRPr lang="ru-RU"/>
          </a:p>
        </p:txBody>
      </p:sp>
      <p:grpSp>
        <p:nvGrpSpPr>
          <p:cNvPr id="40" name="Группа 39"/>
          <p:cNvGrpSpPr/>
          <p:nvPr/>
        </p:nvGrpSpPr>
        <p:grpSpPr>
          <a:xfrm>
            <a:off x="611560" y="1176882"/>
            <a:ext cx="8018040" cy="5563347"/>
            <a:chOff x="611560" y="1176882"/>
            <a:chExt cx="8018040" cy="5563347"/>
          </a:xfrm>
        </p:grpSpPr>
        <p:sp>
          <p:nvSpPr>
            <p:cNvPr id="5" name="AutoShape 21"/>
            <p:cNvSpPr>
              <a:spLocks noChangeAspect="1" noChangeArrowheads="1"/>
            </p:cNvSpPr>
            <p:nvPr/>
          </p:nvSpPr>
          <p:spPr bwMode="auto">
            <a:xfrm>
              <a:off x="1027571" y="1176882"/>
              <a:ext cx="7541740" cy="456369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" name="AutoShape 30"/>
            <p:cNvSpPr>
              <a:spLocks noChangeArrowheads="1"/>
            </p:cNvSpPr>
            <p:nvPr/>
          </p:nvSpPr>
          <p:spPr bwMode="auto">
            <a:xfrm>
              <a:off x="2541197" y="1176882"/>
              <a:ext cx="3981230" cy="258752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>
              <a:solidFill>
                <a:srgbClr val="000000"/>
              </a:solidFill>
              <a:prstDash val="sys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Интеллектуальное</a:t>
              </a:r>
              <a:r>
                <a:rPr kumimoji="0" lang="ru-RU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 </a:t>
              </a:r>
              <a:r>
                <a:rPr kumimoji="0" lang="ru-RU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пространство</a:t>
              </a:r>
              <a:endParaRPr kumimoji="0" 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7" name="AutoShape 31"/>
            <p:cNvSpPr>
              <a:spLocks noChangeArrowheads="1"/>
            </p:cNvSpPr>
            <p:nvPr/>
          </p:nvSpPr>
          <p:spPr bwMode="auto">
            <a:xfrm>
              <a:off x="4110030" y="2375780"/>
              <a:ext cx="861007" cy="737690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8280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SIB</a:t>
              </a:r>
              <a:endPara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8" name="Oval 32"/>
            <p:cNvSpPr>
              <a:spLocks noChangeArrowheads="1"/>
            </p:cNvSpPr>
            <p:nvPr/>
          </p:nvSpPr>
          <p:spPr bwMode="auto">
            <a:xfrm>
              <a:off x="2717433" y="2474967"/>
              <a:ext cx="672183" cy="53931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KP</a:t>
              </a: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9" name="Oval 33"/>
            <p:cNvSpPr>
              <a:spLocks noChangeArrowheads="1"/>
            </p:cNvSpPr>
            <p:nvPr/>
          </p:nvSpPr>
          <p:spPr bwMode="auto">
            <a:xfrm>
              <a:off x="5694180" y="2474967"/>
              <a:ext cx="673245" cy="53931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KP</a:t>
              </a:r>
              <a:endParaRPr kumimoji="0" lang="en-US" sz="2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" name="AutoShape 34"/>
            <p:cNvSpPr>
              <a:spLocks noChangeShapeType="1"/>
            </p:cNvSpPr>
            <p:nvPr/>
          </p:nvSpPr>
          <p:spPr bwMode="auto">
            <a:xfrm>
              <a:off x="3389616" y="2744625"/>
              <a:ext cx="720413" cy="909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AutoShape 35"/>
            <p:cNvSpPr>
              <a:spLocks noChangeShapeType="1"/>
            </p:cNvSpPr>
            <p:nvPr/>
          </p:nvSpPr>
          <p:spPr bwMode="auto">
            <a:xfrm>
              <a:off x="4971037" y="2744625"/>
              <a:ext cx="723143" cy="909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AutoShape 36"/>
            <p:cNvSpPr>
              <a:spLocks noChangeArrowheads="1"/>
            </p:cNvSpPr>
            <p:nvPr/>
          </p:nvSpPr>
          <p:spPr bwMode="auto">
            <a:xfrm>
              <a:off x="1136012" y="2432502"/>
              <a:ext cx="1030418" cy="625004"/>
            </a:xfrm>
            <a:prstGeom prst="diamond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Ev3</a:t>
              </a: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" name="AutoShape 37"/>
            <p:cNvSpPr>
              <a:spLocks noChangeArrowheads="1"/>
            </p:cNvSpPr>
            <p:nvPr/>
          </p:nvSpPr>
          <p:spPr bwMode="auto">
            <a:xfrm>
              <a:off x="6892341" y="2432502"/>
              <a:ext cx="1030418" cy="625004"/>
            </a:xfrm>
            <a:prstGeom prst="diamond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Ev3</a:t>
              </a:r>
              <a:endParaRPr kumimoji="0" 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Text Box 38"/>
            <p:cNvSpPr txBox="1">
              <a:spLocks noChangeArrowheads="1"/>
            </p:cNvSpPr>
            <p:nvPr/>
          </p:nvSpPr>
          <p:spPr bwMode="auto">
            <a:xfrm>
              <a:off x="3426167" y="3907882"/>
              <a:ext cx="2228579" cy="723282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b="0" i="1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Разрабатываемые алгоритмы и ПО</a:t>
              </a:r>
              <a:endParaRPr kumimoji="0" lang="ru-RU" sz="3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5" name="AutoShape 39"/>
            <p:cNvSpPr>
              <a:spLocks noChangeShapeType="1"/>
            </p:cNvSpPr>
            <p:nvPr/>
          </p:nvSpPr>
          <p:spPr bwMode="auto">
            <a:xfrm rot="10800000">
              <a:off x="3069295" y="3038396"/>
              <a:ext cx="356870" cy="1231658"/>
            </a:xfrm>
            <a:prstGeom prst="bentConnector2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AutoShape 40"/>
            <p:cNvSpPr>
              <a:spLocks noChangeShapeType="1"/>
            </p:cNvSpPr>
            <p:nvPr/>
          </p:nvSpPr>
          <p:spPr bwMode="auto">
            <a:xfrm flipV="1">
              <a:off x="5654747" y="3038396"/>
              <a:ext cx="369002" cy="1231658"/>
            </a:xfrm>
            <a:prstGeom prst="bentConnector2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AutoShape 41"/>
            <p:cNvSpPr>
              <a:spLocks noChangeArrowheads="1"/>
            </p:cNvSpPr>
            <p:nvPr/>
          </p:nvSpPr>
          <p:spPr bwMode="auto">
            <a:xfrm>
              <a:off x="6367424" y="2653020"/>
              <a:ext cx="524916" cy="183967"/>
            </a:xfrm>
            <a:prstGeom prst="leftRightArrow">
              <a:avLst>
                <a:gd name="adj1" fmla="val 50000"/>
                <a:gd name="adj2" fmla="val 57065"/>
              </a:avLst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Text Box 42"/>
            <p:cNvSpPr txBox="1">
              <a:spLocks noChangeArrowheads="1"/>
            </p:cNvSpPr>
            <p:nvPr/>
          </p:nvSpPr>
          <p:spPr bwMode="auto">
            <a:xfrm>
              <a:off x="5132713" y="2457526"/>
              <a:ext cx="492156" cy="262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SSAP</a:t>
              </a:r>
              <a:endPara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9" name="Text Box 43"/>
            <p:cNvSpPr txBox="1">
              <a:spLocks noChangeArrowheads="1"/>
            </p:cNvSpPr>
            <p:nvPr/>
          </p:nvSpPr>
          <p:spPr bwMode="auto">
            <a:xfrm>
              <a:off x="3548562" y="2457526"/>
              <a:ext cx="492004" cy="262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SSAP</a:t>
              </a:r>
              <a:endPara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0" name="AutoShape 44"/>
            <p:cNvSpPr>
              <a:spLocks noChangeArrowheads="1"/>
            </p:cNvSpPr>
            <p:nvPr/>
          </p:nvSpPr>
          <p:spPr bwMode="auto">
            <a:xfrm>
              <a:off x="2172194" y="2652110"/>
              <a:ext cx="524916" cy="183967"/>
            </a:xfrm>
            <a:prstGeom prst="leftRightArrow">
              <a:avLst>
                <a:gd name="adj1" fmla="val 50000"/>
                <a:gd name="adj2" fmla="val 57065"/>
              </a:avLst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pic>
          <p:nvPicPr>
            <p:cNvPr id="21" name="Picture 45"/>
            <p:cNvPicPr>
              <a:picLocks noChangeAspect="1" noChangeArrowheads="1"/>
            </p:cNvPicPr>
            <p:nvPr/>
          </p:nvPicPr>
          <p:blipFill>
            <a:blip r:embed="rId2" cstate="print"/>
            <a:srcRect l="19878" r="21783" b="9181"/>
            <a:stretch>
              <a:fillRect/>
            </a:stretch>
          </p:blipFill>
          <p:spPr bwMode="auto">
            <a:xfrm>
              <a:off x="6751367" y="1269661"/>
              <a:ext cx="1312365" cy="1121094"/>
            </a:xfrm>
            <a:prstGeom prst="rect">
              <a:avLst/>
            </a:prstGeom>
            <a:noFill/>
          </p:spPr>
        </p:pic>
        <p:sp>
          <p:nvSpPr>
            <p:cNvPr id="22" name="AutoShape 48"/>
            <p:cNvSpPr>
              <a:spLocks noChangeArrowheads="1"/>
            </p:cNvSpPr>
            <p:nvPr/>
          </p:nvSpPr>
          <p:spPr bwMode="auto">
            <a:xfrm>
              <a:off x="3183543" y="5748707"/>
              <a:ext cx="442258" cy="183967"/>
            </a:xfrm>
            <a:prstGeom prst="leftRightArrow">
              <a:avLst>
                <a:gd name="adj1" fmla="val 50000"/>
                <a:gd name="adj2" fmla="val 57065"/>
              </a:avLst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600">
                <a:ln w="190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3" name="Text Box 49"/>
            <p:cNvSpPr txBox="1">
              <a:spLocks noChangeArrowheads="1"/>
            </p:cNvSpPr>
            <p:nvPr/>
          </p:nvSpPr>
          <p:spPr bwMode="auto">
            <a:xfrm>
              <a:off x="3794564" y="5610390"/>
              <a:ext cx="2942471" cy="492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Управление роботом, получение информации с датчиков</a:t>
              </a:r>
              <a:endParaRPr kumimoji="0" lang="ru-RU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pic>
          <p:nvPicPr>
            <p:cNvPr id="24" name="Picture 45"/>
            <p:cNvPicPr>
              <a:picLocks noChangeAspect="1" noChangeArrowheads="1"/>
            </p:cNvPicPr>
            <p:nvPr/>
          </p:nvPicPr>
          <p:blipFill>
            <a:blip r:embed="rId2" cstate="print"/>
            <a:srcRect l="19878" r="21783" b="9181"/>
            <a:stretch>
              <a:fillRect/>
            </a:stretch>
          </p:blipFill>
          <p:spPr bwMode="auto">
            <a:xfrm>
              <a:off x="943646" y="1261652"/>
              <a:ext cx="1312365" cy="1121094"/>
            </a:xfrm>
            <a:prstGeom prst="rect">
              <a:avLst/>
            </a:prstGeom>
            <a:noFill/>
          </p:spPr>
        </p:pic>
        <p:sp>
          <p:nvSpPr>
            <p:cNvPr id="25" name="Text Box 49"/>
            <p:cNvSpPr txBox="1">
              <a:spLocks noChangeArrowheads="1"/>
            </p:cNvSpPr>
            <p:nvPr/>
          </p:nvSpPr>
          <p:spPr bwMode="auto">
            <a:xfrm>
              <a:off x="1532012" y="5673179"/>
              <a:ext cx="782596" cy="335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Робот</a:t>
              </a:r>
              <a:endParaRPr kumimoji="0" lang="ru-RU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6" name="Text Box 49"/>
            <p:cNvSpPr txBox="1">
              <a:spLocks noChangeArrowheads="1"/>
            </p:cNvSpPr>
            <p:nvPr/>
          </p:nvSpPr>
          <p:spPr bwMode="auto">
            <a:xfrm>
              <a:off x="1554237" y="6239491"/>
              <a:ext cx="1805280" cy="496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Интеллектуальный</a:t>
              </a:r>
              <a:br>
                <a:rPr kumimoji="0" lang="ru-RU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</a:br>
              <a:r>
                <a:rPr kumimoji="0" lang="ru-RU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агент</a:t>
              </a:r>
              <a:endParaRPr kumimoji="0" lang="ru-RU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7" name="AutoShape 31"/>
            <p:cNvSpPr>
              <a:spLocks noChangeArrowheads="1"/>
            </p:cNvSpPr>
            <p:nvPr/>
          </p:nvSpPr>
          <p:spPr bwMode="auto">
            <a:xfrm>
              <a:off x="6219096" y="6003047"/>
              <a:ext cx="551912" cy="472886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8280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SIB</a:t>
              </a: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1560" y="4774051"/>
              <a:ext cx="8018040" cy="694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RDF Triplet - {Subject, Predicate, Object}</a:t>
              </a:r>
            </a:p>
            <a:p>
              <a:pPr algn="ctr"/>
              <a:r>
                <a:rPr lang="en-US" sz="2000" dirty="0"/>
                <a:t>Insert</a:t>
              </a:r>
              <a:r>
                <a:rPr lang="ru-RU" sz="2000" dirty="0"/>
                <a:t>, </a:t>
              </a:r>
              <a:r>
                <a:rPr lang="en-US" sz="2000" dirty="0"/>
                <a:t>Update</a:t>
              </a:r>
              <a:r>
                <a:rPr lang="ru-RU" sz="2000" dirty="0"/>
                <a:t>, </a:t>
              </a:r>
              <a:r>
                <a:rPr lang="en-US" sz="2000" dirty="0"/>
                <a:t>Remove</a:t>
              </a:r>
              <a:r>
                <a:rPr lang="ru-RU" sz="2000" dirty="0"/>
                <a:t>, </a:t>
              </a:r>
              <a:r>
                <a:rPr lang="en-US" sz="2000" dirty="0"/>
                <a:t>Subscribe</a:t>
              </a:r>
              <a:endParaRPr lang="ru-RU" sz="2000" dirty="0"/>
            </a:p>
          </p:txBody>
        </p:sp>
        <p:sp>
          <p:nvSpPr>
            <p:cNvPr id="29" name="AutoShape 36"/>
            <p:cNvSpPr>
              <a:spLocks noChangeArrowheads="1"/>
            </p:cNvSpPr>
            <p:nvPr/>
          </p:nvSpPr>
          <p:spPr bwMode="auto">
            <a:xfrm>
              <a:off x="781514" y="5600411"/>
              <a:ext cx="597953" cy="362691"/>
            </a:xfrm>
            <a:prstGeom prst="diamond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0" name="Oval 32"/>
            <p:cNvSpPr>
              <a:spLocks noChangeArrowheads="1"/>
            </p:cNvSpPr>
            <p:nvPr/>
          </p:nvSpPr>
          <p:spPr bwMode="auto">
            <a:xfrm>
              <a:off x="781514" y="6175046"/>
              <a:ext cx="609378" cy="47333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KP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1" name="AutoShape 34"/>
            <p:cNvSpPr>
              <a:spLocks noChangeShapeType="1"/>
            </p:cNvSpPr>
            <p:nvPr/>
          </p:nvSpPr>
          <p:spPr bwMode="auto">
            <a:xfrm>
              <a:off x="3183543" y="6442263"/>
              <a:ext cx="360206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1600"/>
            </a:p>
          </p:txBody>
        </p:sp>
        <p:sp>
          <p:nvSpPr>
            <p:cNvPr id="32" name="Text Box 49"/>
            <p:cNvSpPr txBox="1">
              <a:spLocks noChangeArrowheads="1"/>
            </p:cNvSpPr>
            <p:nvPr/>
          </p:nvSpPr>
          <p:spPr bwMode="auto">
            <a:xfrm>
              <a:off x="3768794" y="6247626"/>
              <a:ext cx="2942471" cy="492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ru-RU" sz="1400" dirty="0">
                  <a:latin typeface="Calibri" pitchFamily="34" charset="0"/>
                  <a:cs typeface="Times New Roman" pitchFamily="18" charset="0"/>
                </a:rPr>
                <a:t>Передача данных</a:t>
              </a:r>
              <a:br>
                <a:rPr lang="ru-RU" sz="1400" dirty="0">
                  <a:latin typeface="Calibri" pitchFamily="34" charset="0"/>
                  <a:cs typeface="Times New Roman" pitchFamily="18" charset="0"/>
                </a:rPr>
              </a:br>
              <a:r>
                <a:rPr lang="ru-RU" sz="1400" dirty="0">
                  <a:latin typeface="Calibri" pitchFamily="34" charset="0"/>
                  <a:cs typeface="Times New Roman" pitchFamily="18" charset="0"/>
                </a:rPr>
                <a:t>по протоколу</a:t>
              </a:r>
              <a:endParaRPr kumimoji="0" lang="ru-RU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3" name="Text Box 49"/>
            <p:cNvSpPr txBox="1">
              <a:spLocks noChangeArrowheads="1"/>
            </p:cNvSpPr>
            <p:nvPr/>
          </p:nvSpPr>
          <p:spPr bwMode="auto">
            <a:xfrm>
              <a:off x="6892338" y="5907689"/>
              <a:ext cx="1589797" cy="663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Семантический</a:t>
              </a:r>
              <a:r>
                <a:rPr kumimoji="0" lang="ru-RU" sz="14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 информационный</a:t>
              </a:r>
              <a:br>
                <a:rPr kumimoji="0" lang="ru-RU" sz="14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</a:br>
              <a:r>
                <a:rPr kumimoji="0" lang="ru-RU" sz="14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Calibri" pitchFamily="34" charset="0"/>
                  <a:cs typeface="Times New Roman" pitchFamily="18" charset="0"/>
                </a:rPr>
                <a:t>брокер</a:t>
              </a:r>
              <a:endParaRPr kumimoji="0" lang="ru-RU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35" name="Овал 34"/>
            <p:cNvSpPr/>
            <p:nvPr/>
          </p:nvSpPr>
          <p:spPr>
            <a:xfrm>
              <a:off x="3406449" y="3371007"/>
              <a:ext cx="2268013" cy="3600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Хранилище</a:t>
              </a:r>
            </a:p>
          </p:txBody>
        </p:sp>
        <p:cxnSp>
          <p:nvCxnSpPr>
            <p:cNvPr id="37" name="Прямая со стрелкой 36"/>
            <p:cNvCxnSpPr>
              <a:stCxn id="7" idx="3"/>
              <a:endCxn id="35" idx="0"/>
            </p:cNvCxnSpPr>
            <p:nvPr/>
          </p:nvCxnSpPr>
          <p:spPr>
            <a:xfrm flipH="1">
              <a:off x="4540456" y="3113470"/>
              <a:ext cx="78" cy="257537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5100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944" cy="1066130"/>
          </a:xfrm>
        </p:spPr>
        <p:txBody>
          <a:bodyPr/>
          <a:lstStyle/>
          <a:p>
            <a:r>
              <a:rPr lang="ru-RU" dirty="0"/>
              <a:t>Пример онтологии агента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5" name="Picture 2" descr="D:\IFMO\Диплом - 4 курс\предзащита\powerPoint\manipulatorOntolog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93304"/>
            <a:ext cx="8181975" cy="626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4996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2130</TotalTime>
  <Words>2423</Words>
  <Application>Microsoft Office PowerPoint</Application>
  <PresentationFormat>On-screen Show (4:3)</PresentationFormat>
  <Paragraphs>268</Paragraphs>
  <Slides>32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Courier New</vt:lpstr>
      <vt:lpstr>Wingdings</vt:lpstr>
      <vt:lpstr>Тема Office</vt:lpstr>
      <vt:lpstr>Интеллектуальные пространства. Smart-M3. Особенности развертывания на различных устройствах</vt:lpstr>
      <vt:lpstr>Оглавление</vt:lpstr>
      <vt:lpstr>Интеллектуальное пространство (ИП)</vt:lpstr>
      <vt:lpstr>Приложения в ИП</vt:lpstr>
      <vt:lpstr>Примеры работы в ИП</vt:lpstr>
      <vt:lpstr>Примеры работы в ИП (2)</vt:lpstr>
      <vt:lpstr>Smart-M3</vt:lpstr>
      <vt:lpstr>Smart-M3. Архитектура</vt:lpstr>
      <vt:lpstr>Пример онтологии агента</vt:lpstr>
      <vt:lpstr>Способы развертывания платформы Smart-M3</vt:lpstr>
      <vt:lpstr>Docker: пример архитектуры</vt:lpstr>
      <vt:lpstr>Docker: пример Dockerfile (CuteSIB)</vt:lpstr>
      <vt:lpstr>Docker: пример docker-compose.yaml (CuteSIB)</vt:lpstr>
      <vt:lpstr>Ручное развертывание платформы  Smart-M3 (роутер Asus RT-N16)</vt:lpstr>
      <vt:lpstr>Ручное развертывание платформы  Smart-M3 (роутер Asus RT-N16)</vt:lpstr>
      <vt:lpstr>PowerPoint Presentation</vt:lpstr>
      <vt:lpstr>Возможные операции в Smart-M3: Join/Leave</vt:lpstr>
      <vt:lpstr>Возможные операции в Smart-M3: Triples</vt:lpstr>
      <vt:lpstr>Возможные операции в Smart-M3: Insert</vt:lpstr>
      <vt:lpstr>Возможные операции в Smart-M3: Query</vt:lpstr>
      <vt:lpstr>Возможные операции в Smart-M3: Remove</vt:lpstr>
      <vt:lpstr>Возможные операции в Smart-M3: Update</vt:lpstr>
      <vt:lpstr>Возможные операции в Smart-M3: Subscribe</vt:lpstr>
      <vt:lpstr>Возможные операции в Smart-M3: Subscribe</vt:lpstr>
      <vt:lpstr>Возможные операции в Smart-M3: Unsubscribe</vt:lpstr>
      <vt:lpstr>Общий алгоритм работы в Smart-M3</vt:lpstr>
      <vt:lpstr>Как запустить?</vt:lpstr>
      <vt:lpstr>Как реализовать агента?</vt:lpstr>
      <vt:lpstr>Базовое задание (4 балла)</vt:lpstr>
      <vt:lpstr>Интеллектуальное приложение  (6 баллов)</vt:lpstr>
      <vt:lpstr>Deadlines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Smart-M3-Based Robots Self-Organization in  Pick-and-Place System</dc:title>
  <dc:creator>Alexey</dc:creator>
  <cp:lastModifiedBy>Максим Ивлиев</cp:lastModifiedBy>
  <cp:revision>226</cp:revision>
  <dcterms:modified xsi:type="dcterms:W3CDTF">2021-11-13T16:54:44Z</dcterms:modified>
</cp:coreProperties>
</file>